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2" r:id="rId8"/>
    <p:sldId id="264" r:id="rId9"/>
    <p:sldId id="265" r:id="rId10"/>
    <p:sldId id="267" r:id="rId11"/>
    <p:sldId id="270" r:id="rId12"/>
    <p:sldId id="272" r:id="rId1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M" initials="K" lastIdx="1" clrIdx="0">
    <p:extLst>
      <p:ext uri="{19B8F6BF-5375-455C-9EA6-DF929625EA0E}">
        <p15:presenceInfo xmlns:p15="http://schemas.microsoft.com/office/powerpoint/2012/main" xmlns="" userId="KI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7C25"/>
    <a:srgbClr val="FCAAD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86369" autoAdjust="0"/>
  </p:normalViewPr>
  <p:slideViewPr>
    <p:cSldViewPr snapToGrid="0">
      <p:cViewPr varScale="1">
        <p:scale>
          <a:sx n="79" d="100"/>
          <a:sy n="79" d="100"/>
        </p:scale>
        <p:origin x="-114" y="-8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8-24T19:52:32.883" idx="1">
    <p:pos x="10" y="10"/>
    <p:text/>
    <p:extLst>
      <p:ext uri="{C676402C-5697-4E1C-873F-D02D1690AC5C}">
        <p15:threadingInfo xmlns:p15="http://schemas.microsoft.com/office/powerpoint/2012/main" xmlns="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7499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549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9327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0808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4955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14540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4194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0693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6142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6956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274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8/29/2016</a:t>
            </a:fld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068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11" Type="http://schemas.openxmlformats.org/officeDocument/2006/relationships/hyperlink" Target="http://jpdic.naver.com/entry/jk/JK000000011567.nhn" TargetMode="External"/><Relationship Id="rId5" Type="http://schemas.openxmlformats.org/officeDocument/2006/relationships/image" Target="../media/image43.jpeg"/><Relationship Id="rId10" Type="http://schemas.openxmlformats.org/officeDocument/2006/relationships/image" Target="../media/image47.jpeg"/><Relationship Id="rId4" Type="http://schemas.openxmlformats.org/officeDocument/2006/relationships/image" Target="../media/image42.jpeg"/><Relationship Id="rId9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3.jpeg"/><Relationship Id="rId7" Type="http://schemas.openxmlformats.org/officeDocument/2006/relationships/image" Target="../media/image3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18.jpeg"/><Relationship Id="rId10" Type="http://schemas.openxmlformats.org/officeDocument/2006/relationships/image" Target="../media/image39.png"/><Relationship Id="rId4" Type="http://schemas.openxmlformats.org/officeDocument/2006/relationships/image" Target="../media/image34.jpeg"/><Relationship Id="rId9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907384"/>
            <a:ext cx="12192000" cy="1646302"/>
          </a:xfrm>
        </p:spPr>
        <p:txBody>
          <a:bodyPr/>
          <a:lstStyle/>
          <a:p>
            <a:pPr algn="ctr"/>
            <a:r>
              <a:rPr lang="ko-KR" altLang="en-US" sz="80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CAADF"/>
                </a:solidFill>
                <a:latin typeface="HY엽서M" panose="02030600000101010101" pitchFamily="18" charset="-127"/>
                <a:ea typeface="HY엽서M" panose="02030600000101010101" pitchFamily="18" charset="-127"/>
              </a:rPr>
              <a:t>일본여행 </a:t>
            </a:r>
            <a:r>
              <a:rPr lang="ko-KR" altLang="en-US" sz="8000" b="1" dirty="0" smtClean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CAADF"/>
                </a:solidFill>
                <a:latin typeface="HY엽서M" panose="02030600000101010101" pitchFamily="18" charset="-127"/>
                <a:ea typeface="HY엽서M" panose="02030600000101010101" pitchFamily="18" charset="-127"/>
              </a:rPr>
              <a:t>계획 세우기</a:t>
            </a:r>
            <a:endParaRPr lang="ko-KR" altLang="en-US" sz="8000" b="1" dirty="0">
              <a:ln w="22225">
                <a:solidFill>
                  <a:schemeClr val="bg1"/>
                </a:solidFill>
                <a:prstDash val="solid"/>
              </a:ln>
              <a:solidFill>
                <a:srgbClr val="FCAADF"/>
              </a:solidFill>
              <a:latin typeface="HY엽서M" panose="02030600000101010101" pitchFamily="18" charset="-127"/>
              <a:ea typeface="HY엽서M" panose="02030600000101010101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998516" y="3837772"/>
            <a:ext cx="7766936" cy="1096899"/>
          </a:xfrm>
        </p:spPr>
        <p:txBody>
          <a:bodyPr/>
          <a:lstStyle/>
          <a:p>
            <a:r>
              <a:rPr lang="ja-JP" altLang="en-US" sz="2400" dirty="0">
                <a:solidFill>
                  <a:schemeClr val="accent1">
                    <a:lumMod val="50000"/>
                  </a:schemeClr>
                </a:solidFill>
              </a:rPr>
              <a:t>おいしい </a:t>
            </a:r>
            <a:r>
              <a:rPr lang="ko-KR" altLang="en-US" sz="2400" dirty="0">
                <a:solidFill>
                  <a:schemeClr val="accent1">
                    <a:lumMod val="50000"/>
                  </a:schemeClr>
                </a:solidFill>
              </a:rPr>
              <a:t>조 </a:t>
            </a:r>
            <a:r>
              <a:rPr lang="en-US" altLang="ko-KR" sz="2400" dirty="0">
                <a:solidFill>
                  <a:schemeClr val="accent1">
                    <a:lumMod val="50000"/>
                  </a:schemeClr>
                </a:solidFill>
              </a:rPr>
              <a:t>(20604 </a:t>
            </a:r>
            <a:r>
              <a:rPr lang="ko-KR" altLang="en-US" sz="2400" dirty="0">
                <a:solidFill>
                  <a:schemeClr val="accent1">
                    <a:lumMod val="50000"/>
                  </a:schemeClr>
                </a:solidFill>
              </a:rPr>
              <a:t>김윤주</a:t>
            </a:r>
            <a:r>
              <a:rPr lang="en-US" altLang="ko-KR" sz="2400" dirty="0">
                <a:solidFill>
                  <a:schemeClr val="accent1">
                    <a:lumMod val="50000"/>
                  </a:schemeClr>
                </a:solidFill>
              </a:rPr>
              <a:t>, 20616 </a:t>
            </a:r>
            <a:r>
              <a:rPr lang="ko-KR" altLang="en-US" sz="2400" dirty="0">
                <a:solidFill>
                  <a:schemeClr val="accent1">
                    <a:lumMod val="50000"/>
                  </a:schemeClr>
                </a:solidFill>
              </a:rPr>
              <a:t>서지영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7702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lex\AppData\Local\Microsoft\Windows\Temporary Internet Files\Content.IE5\S7X3ATV0\%EC%84%A0%EB%AC%BC%EC%83%81~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1071" y="5558589"/>
            <a:ext cx="881521" cy="890336"/>
          </a:xfrm>
          <a:prstGeom prst="rect">
            <a:avLst/>
          </a:prstGeom>
          <a:noFill/>
        </p:spPr>
      </p:pic>
      <p:pic>
        <p:nvPicPr>
          <p:cNvPr id="3075" name="Picture 3" descr="C:\Users\Alex\AppData\Local\Microsoft\Windows\Temporary Internet Files\Content.IE5\GXHBPBB1\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88295" y="5987693"/>
            <a:ext cx="903705" cy="870307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3753853" cy="818147"/>
          </a:xfrm>
        </p:spPr>
        <p:txBody>
          <a:bodyPr>
            <a:normAutofit/>
          </a:bodyPr>
          <a:lstStyle/>
          <a:p>
            <a:r>
              <a:rPr lang="ko-KR" altLang="en-US" sz="3200" dirty="0" err="1">
                <a:latin typeface="HY바다L" pitchFamily="18" charset="-127"/>
                <a:ea typeface="HY바다L" pitchFamily="18" charset="-127"/>
              </a:rPr>
              <a:t>유후인</a:t>
            </a:r>
            <a:r>
              <a:rPr lang="ko-KR" altLang="en-US" sz="3200" dirty="0">
                <a:latin typeface="HY바다L" pitchFamily="18" charset="-127"/>
                <a:ea typeface="HY바다L" pitchFamily="18" charset="-127"/>
              </a:rPr>
              <a:t> 거리의 간식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95" y="865330"/>
            <a:ext cx="2880000" cy="2160000"/>
          </a:xfrm>
          <a:prstGeom prst="rect">
            <a:avLst/>
          </a:prstGeom>
        </p:spPr>
      </p:pic>
      <p:pic>
        <p:nvPicPr>
          <p:cNvPr id="6" name="그림 5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352967" y="3089943"/>
            <a:ext cx="2520000" cy="2160000"/>
          </a:xfrm>
          <a:prstGeom prst="rect">
            <a:avLst/>
          </a:prstGeom>
        </p:spPr>
      </p:pic>
      <p:pic>
        <p:nvPicPr>
          <p:cNvPr id="7" name="그림 6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351275" y="782049"/>
            <a:ext cx="2520000" cy="2160000"/>
          </a:xfrm>
          <a:prstGeom prst="rect">
            <a:avLst/>
          </a:prstGeom>
        </p:spPr>
      </p:pic>
      <p:pic>
        <p:nvPicPr>
          <p:cNvPr id="9" name="그림 8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189762" y="3134290"/>
            <a:ext cx="2880000" cy="2160000"/>
          </a:xfrm>
          <a:prstGeom prst="rect">
            <a:avLst/>
          </a:prstGeom>
        </p:spPr>
      </p:pic>
      <p:pic>
        <p:nvPicPr>
          <p:cNvPr id="10" name="그림 9"/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56410" y="3128211"/>
            <a:ext cx="2880000" cy="2160000"/>
          </a:xfrm>
          <a:prstGeom prst="rect">
            <a:avLst/>
          </a:prstGeom>
        </p:spPr>
      </p:pic>
      <p:pic>
        <p:nvPicPr>
          <p:cNvPr id="11" name="Picture 2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10838" y="3210740"/>
            <a:ext cx="2310477" cy="2031020"/>
          </a:xfrm>
          <a:prstGeom prst="rect">
            <a:avLst/>
          </a:prstGeom>
          <a:noFill/>
        </p:spPr>
      </p:pic>
      <p:pic>
        <p:nvPicPr>
          <p:cNvPr id="12" name="Picture 2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480884" y="852551"/>
            <a:ext cx="2442411" cy="1758302"/>
          </a:xfrm>
          <a:prstGeom prst="rect">
            <a:avLst/>
          </a:prstGeom>
          <a:noFill/>
        </p:spPr>
      </p:pic>
      <p:pic>
        <p:nvPicPr>
          <p:cNvPr id="13" name="Picture 2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649326" y="3210739"/>
            <a:ext cx="2542674" cy="178236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 rot="21126843">
            <a:off x="9613970" y="1399200"/>
            <a:ext cx="2143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err="1" smtClean="0"/>
              <a:t>비허니</a:t>
            </a:r>
            <a:endParaRPr lang="en-US" altLang="ko-KR" sz="1400" dirty="0" smtClean="0"/>
          </a:p>
          <a:p>
            <a:r>
              <a:rPr lang="ko-KR" altLang="en-US" sz="1400" dirty="0" smtClean="0"/>
              <a:t>벌집 아이스크림 </a:t>
            </a:r>
            <a:r>
              <a:rPr lang="en-US" altLang="ko-KR" sz="1400" dirty="0" smtClean="0"/>
              <a:t>3600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</p:txBody>
      </p:sp>
      <p:sp>
        <p:nvSpPr>
          <p:cNvPr id="16" name="TextBox 15"/>
          <p:cNvSpPr txBox="1"/>
          <p:nvPr/>
        </p:nvSpPr>
        <p:spPr>
          <a:xfrm rot="21126843">
            <a:off x="5935419" y="3614699"/>
            <a:ext cx="21426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비스피크</a:t>
            </a:r>
            <a:endParaRPr lang="en-US" altLang="ko-KR" sz="1400" dirty="0" smtClean="0"/>
          </a:p>
          <a:p>
            <a:r>
              <a:rPr lang="ko-KR" altLang="en-US" sz="1400" dirty="0" err="1" smtClean="0"/>
              <a:t>롤케잌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15cm 14200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ko-KR" altLang="en-US" sz="1400" dirty="0" err="1" smtClean="0"/>
              <a:t>미르히</a:t>
            </a:r>
            <a:endParaRPr lang="en-US" altLang="ko-KR" sz="1400" dirty="0" smtClean="0"/>
          </a:p>
          <a:p>
            <a:r>
              <a:rPr lang="ko-KR" altLang="en-US" sz="1400" dirty="0" smtClean="0"/>
              <a:t>푸딩 </a:t>
            </a:r>
            <a:r>
              <a:rPr lang="en-US" altLang="ko-KR" sz="1400" dirty="0" smtClean="0"/>
              <a:t>3000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</p:txBody>
      </p:sp>
      <p:sp>
        <p:nvSpPr>
          <p:cNvPr id="17" name="직사각형 16"/>
          <p:cNvSpPr/>
          <p:nvPr/>
        </p:nvSpPr>
        <p:spPr>
          <a:xfrm rot="21062361">
            <a:off x="9780061" y="3784406"/>
            <a:ext cx="2143536" cy="524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dirty="0" err="1" smtClean="0"/>
              <a:t>스누피차야</a:t>
            </a:r>
            <a:endParaRPr lang="en-US" altLang="ko-KR" sz="1400" dirty="0" smtClean="0"/>
          </a:p>
          <a:p>
            <a:r>
              <a:rPr lang="ko-KR" altLang="en-US" sz="1400" dirty="0" smtClean="0"/>
              <a:t>녹차 </a:t>
            </a:r>
            <a:r>
              <a:rPr lang="ko-KR" altLang="en-US" sz="1400" dirty="0" smtClean="0"/>
              <a:t>아이스크림 </a:t>
            </a:r>
            <a:r>
              <a:rPr lang="en-US" altLang="ko-KR" sz="1400" dirty="0" smtClean="0"/>
              <a:t>3800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</p:txBody>
      </p:sp>
      <p:pic>
        <p:nvPicPr>
          <p:cNvPr id="19" name="Picture 3" descr="C:\Users\Alex\AppData\Local\Microsoft\Windows\Temporary Internet Files\Content.IE5\GXHBPBB1\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77905" y="5987693"/>
            <a:ext cx="903705" cy="870307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0" name="Picture 3" descr="C:\Users\Alex\AppData\Local\Microsoft\Windows\Temporary Internet Files\Content.IE5\GXHBPBB1\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5094" y="5987693"/>
            <a:ext cx="903705" cy="870307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1" name="Picture 3" descr="C:\Users\Alex\AppData\Local\Microsoft\Windows\Temporary Internet Files\Content.IE5\GXHBPBB1\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38717" y="5987693"/>
            <a:ext cx="903705" cy="870307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2" name="Picture 3" descr="C:\Users\Alex\AppData\Local\Microsoft\Windows\Temporary Internet Files\Content.IE5\GXHBPBB1\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87569" y="5987693"/>
            <a:ext cx="903705" cy="870307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3" name="Picture 3" descr="C:\Users\Alex\AppData\Local\Microsoft\Windows\Temporary Internet Files\Content.IE5\GXHBPBB1\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6295" y="5987693"/>
            <a:ext cx="903705" cy="870307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4" name="그림 23"/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3188368" y="873178"/>
            <a:ext cx="2880000" cy="2160000"/>
          </a:xfrm>
          <a:prstGeom prst="rect">
            <a:avLst/>
          </a:prstGeom>
        </p:spPr>
      </p:pic>
      <p:pic>
        <p:nvPicPr>
          <p:cNvPr id="3074" name="Picture 2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46408" y="880624"/>
            <a:ext cx="2210213" cy="203102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 rot="21126843">
            <a:off x="5669971" y="1140767"/>
            <a:ext cx="20265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금상 </a:t>
            </a:r>
            <a:r>
              <a:rPr lang="ko-KR" altLang="en-US" sz="1400" dirty="0" err="1" smtClean="0"/>
              <a:t>고로케</a:t>
            </a:r>
            <a:endParaRPr lang="en-US" altLang="ko-KR" sz="1400" dirty="0" smtClean="0"/>
          </a:p>
          <a:p>
            <a:r>
              <a:rPr lang="ko-KR" altLang="en-US" sz="1400" dirty="0" smtClean="0"/>
              <a:t>게 크림 </a:t>
            </a:r>
            <a:r>
              <a:rPr lang="ko-KR" altLang="en-US" sz="1400" dirty="0" err="1" smtClean="0"/>
              <a:t>고로케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1600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  <a:p>
            <a:r>
              <a:rPr lang="ko-KR" altLang="en-US" sz="1400" dirty="0" smtClean="0"/>
              <a:t>문어 </a:t>
            </a:r>
            <a:r>
              <a:rPr lang="ko-KR" altLang="en-US" sz="1400" dirty="0" err="1" smtClean="0"/>
              <a:t>고로케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1600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ko-KR" altLang="en-US" sz="1400" dirty="0" err="1" smtClean="0"/>
              <a:t>흑당만주</a:t>
            </a:r>
            <a:endParaRPr lang="en-US" altLang="ko-KR" sz="1400" dirty="0" smtClean="0"/>
          </a:p>
          <a:p>
            <a:r>
              <a:rPr lang="en-US" altLang="ko-KR" sz="1400" dirty="0" smtClean="0"/>
              <a:t>3</a:t>
            </a:r>
            <a:r>
              <a:rPr lang="ko-KR" altLang="en-US" sz="1400" dirty="0" smtClean="0"/>
              <a:t>개 </a:t>
            </a:r>
            <a:r>
              <a:rPr lang="en-US" altLang="ko-KR" sz="1400" dirty="0" smtClean="0"/>
              <a:t>3300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252663" y="5775158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ko-KR" sz="2400" dirty="0" smtClean="0">
                <a:solidFill>
                  <a:srgbClr val="C00000"/>
                </a:solidFill>
                <a:hlinkClick r:id="rId11"/>
              </a:rPr>
              <a:t>おみやげ</a:t>
            </a:r>
            <a:endParaRPr lang="ko-KR" altLang="en-US" sz="2400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8443" y="532998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smtClean="0">
                <a:solidFill>
                  <a:srgbClr val="C00000"/>
                </a:solidFill>
              </a:rPr>
              <a:t>↑</a:t>
            </a:r>
            <a:endParaRPr lang="ko-KR" alt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386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299411"/>
            <a:ext cx="661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Q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유후인은</a:t>
            </a:r>
            <a:r>
              <a:rPr lang="ko-KR" altLang="en-US" dirty="0" smtClean="0"/>
              <a:t> 일본애니메이션인 </a:t>
            </a:r>
            <a:r>
              <a:rPr lang="en-US" altLang="ko-KR" dirty="0" smtClean="0"/>
              <a:t>__________</a:t>
            </a:r>
            <a:r>
              <a:rPr lang="ko-KR" altLang="en-US" dirty="0" smtClean="0"/>
              <a:t>의 배경이 </a:t>
            </a:r>
            <a:r>
              <a:rPr lang="ko-KR" altLang="en-US" dirty="0" smtClean="0"/>
              <a:t>된 곳이다</a:t>
            </a:r>
            <a:r>
              <a:rPr lang="en-US" altLang="ko-KR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0217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200" dirty="0" smtClean="0">
                <a:solidFill>
                  <a:schemeClr val="accent6">
                    <a:lumMod val="75000"/>
                  </a:schemeClr>
                </a:solidFill>
                <a:latin typeface="HY바다L" pitchFamily="18" charset="-127"/>
                <a:ea typeface="HY바다L" pitchFamily="18" charset="-127"/>
              </a:rPr>
              <a:t>Quiz</a:t>
            </a:r>
            <a:endParaRPr lang="ko-KR" altLang="en-US" sz="7200" dirty="0">
              <a:solidFill>
                <a:schemeClr val="accent6">
                  <a:lumMod val="75000"/>
                </a:schemeClr>
              </a:solidFill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946358"/>
            <a:ext cx="9102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Q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유후인에는</a:t>
            </a:r>
            <a:r>
              <a:rPr lang="ko-KR" altLang="en-US" dirty="0" smtClean="0"/>
              <a:t> </a:t>
            </a:r>
            <a:r>
              <a:rPr lang="ko-KR" altLang="en-US" dirty="0" smtClean="0"/>
              <a:t>금색 비늘 호수 라는 뜻의 이름을 가진 호수가 있는데 그 호수의 이름은</a:t>
            </a:r>
            <a:r>
              <a:rPr lang="en-US" altLang="ko-KR" dirty="0" smtClean="0"/>
              <a:t>?</a:t>
            </a:r>
            <a:endParaRPr lang="en-US" altLang="ko-KR" dirty="0" smtClean="0"/>
          </a:p>
        </p:txBody>
      </p:sp>
      <p:pic>
        <p:nvPicPr>
          <p:cNvPr id="7171" name="Picture 3" descr="C:\Users\Alex\AppData\Local\Microsoft\Windows\Temporary Internet Files\Content.IE5\S7X3ATV0\pimg_75906916310859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870" y="1949116"/>
            <a:ext cx="3037439" cy="18347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80874" y="2671010"/>
            <a:ext cx="19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A. </a:t>
            </a:r>
            <a:r>
              <a:rPr lang="ko-KR" altLang="en-US" dirty="0" smtClean="0"/>
              <a:t>이웃집 </a:t>
            </a:r>
            <a:r>
              <a:rPr lang="ko-KR" altLang="en-US" dirty="0" err="1" smtClean="0"/>
              <a:t>토토로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8758" y="5113421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A. </a:t>
            </a:r>
            <a:r>
              <a:rPr lang="ko-KR" altLang="en-US" dirty="0" err="1" smtClean="0"/>
              <a:t>긴린코</a:t>
            </a:r>
            <a:r>
              <a:rPr lang="ko-KR" altLang="en-US" dirty="0" smtClean="0"/>
              <a:t> 호수</a:t>
            </a:r>
            <a:endParaRPr lang="ko-KR" alt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180474" y="1816768"/>
            <a:ext cx="6797842" cy="2057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212558" y="4507831"/>
            <a:ext cx="6797842" cy="2057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1.00208 0 " pathEditMode="relative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61248E-6 -7.03704E-6 L 1.0663 -0.0051 " pathEditMode="relative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488668"/>
            <a:ext cx="3020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모든 출처는 </a:t>
            </a:r>
            <a:r>
              <a:rPr lang="ko-KR" altLang="en-US" dirty="0" err="1" smtClean="0"/>
              <a:t>네이버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블로그</a:t>
            </a:r>
            <a:endParaRPr lang="ko-KR" altLang="en-US" dirty="0"/>
          </a:p>
        </p:txBody>
      </p:sp>
      <p:pic>
        <p:nvPicPr>
          <p:cNvPr id="8194" name="Picture 2" descr="C:\Users\Alex\AppData\Local\Microsoft\Windows\Temporary Internet Files\Content.IE5\1OQPTB8S\Naver_Logotype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675" y="6562344"/>
            <a:ext cx="1402080" cy="29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5167" y="1684422"/>
            <a:ext cx="2574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엽서L" pitchFamily="18" charset="-127"/>
                <a:ea typeface="HY엽서L" pitchFamily="18" charset="-127"/>
              </a:rPr>
              <a:t>죄송합니다 </a:t>
            </a:r>
            <a:r>
              <a:rPr lang="ja-JP" altLang="ko-KR" dirty="0" smtClean="0">
                <a:latin typeface="HY엽서L" pitchFamily="18" charset="-127"/>
              </a:rPr>
              <a:t>す</a:t>
            </a:r>
            <a:r>
              <a:rPr lang="ja-JP" altLang="ko-KR" dirty="0" smtClean="0">
                <a:latin typeface="HY엽서L" pitchFamily="18" charset="-127"/>
              </a:rPr>
              <a:t>みません</a:t>
            </a:r>
            <a:endParaRPr lang="ko-KR" altLang="en-US" dirty="0">
              <a:latin typeface="HY엽서L" pitchFamily="18" charset="-127"/>
              <a:ea typeface="HY엽서L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05" y="2634917"/>
            <a:ext cx="291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엽서L" pitchFamily="18" charset="-127"/>
                <a:ea typeface="HY엽서L" pitchFamily="18" charset="-127"/>
              </a:rPr>
              <a:t>얼마입니까</a:t>
            </a:r>
            <a:r>
              <a:rPr lang="en-US" altLang="ko-KR" dirty="0" smtClean="0">
                <a:latin typeface="HY엽서L" pitchFamily="18" charset="-127"/>
                <a:ea typeface="HY엽서L" pitchFamily="18" charset="-127"/>
              </a:rPr>
              <a:t>? </a:t>
            </a:r>
            <a:r>
              <a:rPr lang="ja-JP" altLang="ko-KR" dirty="0" smtClean="0">
                <a:latin typeface="HY엽서L" pitchFamily="18" charset="-127"/>
              </a:rPr>
              <a:t>い</a:t>
            </a:r>
            <a:r>
              <a:rPr lang="ja-JP" altLang="ko-KR" dirty="0" smtClean="0">
                <a:latin typeface="HY엽서L" pitchFamily="18" charset="-127"/>
              </a:rPr>
              <a:t>くらですか</a:t>
            </a:r>
            <a:endParaRPr lang="ko-KR" altLang="en-US" dirty="0">
              <a:latin typeface="HY엽서L" pitchFamily="18" charset="-127"/>
              <a:ea typeface="HY엽서L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265" y="4656220"/>
            <a:ext cx="5383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엽서L" pitchFamily="18" charset="-127"/>
                <a:ea typeface="HY엽서L" pitchFamily="18" charset="-127"/>
              </a:rPr>
              <a:t>무엇이 가장 맛있습니까</a:t>
            </a:r>
            <a:r>
              <a:rPr lang="en-US" altLang="ko-KR" dirty="0" smtClean="0">
                <a:latin typeface="HY엽서L" pitchFamily="18" charset="-127"/>
                <a:ea typeface="HY엽서L" pitchFamily="18" charset="-127"/>
              </a:rPr>
              <a:t>? </a:t>
            </a:r>
            <a:r>
              <a:rPr lang="ja-JP" altLang="ko-KR" dirty="0" smtClean="0">
                <a:latin typeface="HY엽서L" pitchFamily="18" charset="-127"/>
              </a:rPr>
              <a:t>何</a:t>
            </a:r>
            <a:r>
              <a:rPr lang="ja-JP" altLang="ko-KR" dirty="0" smtClean="0">
                <a:latin typeface="HY엽서L" pitchFamily="18" charset="-127"/>
              </a:rPr>
              <a:t>が一番おいしいですか</a:t>
            </a:r>
            <a:endParaRPr lang="ko-KR" altLang="en-US" dirty="0">
              <a:latin typeface="HY엽서L" pitchFamily="18" charset="-127"/>
              <a:ea typeface="HY엽서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231" y="3633537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엽서L" pitchFamily="18" charset="-127"/>
                <a:ea typeface="HY엽서L" pitchFamily="18" charset="-127"/>
              </a:rPr>
              <a:t>비싸네요 </a:t>
            </a:r>
            <a:r>
              <a:rPr lang="ja-JP" altLang="ko-KR" dirty="0" smtClean="0">
                <a:latin typeface="HY엽서L" pitchFamily="18" charset="-127"/>
              </a:rPr>
              <a:t>高</a:t>
            </a:r>
            <a:r>
              <a:rPr lang="ja-JP" altLang="ko-KR" dirty="0" smtClean="0">
                <a:latin typeface="HY엽서L" pitchFamily="18" charset="-127"/>
              </a:rPr>
              <a:t>いです</a:t>
            </a:r>
            <a:r>
              <a:rPr lang="ja-JP" altLang="ko-KR" dirty="0" smtClean="0">
                <a:latin typeface="HY엽서L" pitchFamily="18" charset="-127"/>
              </a:rPr>
              <a:t>ね</a:t>
            </a:r>
            <a:endParaRPr lang="ko-KR" altLang="en-US" dirty="0">
              <a:latin typeface="HY엽서L" pitchFamily="18" charset="-127"/>
              <a:ea typeface="HY엽서L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94" y="5678904"/>
            <a:ext cx="3267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HY엽서L" pitchFamily="18" charset="-127"/>
                <a:ea typeface="HY엽서L" pitchFamily="18" charset="-127"/>
              </a:rPr>
              <a:t>이걸로 주세요</a:t>
            </a:r>
            <a:r>
              <a:rPr lang="ja-JP" altLang="ko-KR" dirty="0" smtClean="0">
                <a:latin typeface="HY엽서L" pitchFamily="18" charset="-127"/>
              </a:rPr>
              <a:t>これでください</a:t>
            </a:r>
            <a:endParaRPr lang="ko-KR" altLang="en-US" dirty="0">
              <a:latin typeface="HY엽서L" pitchFamily="18" charset="-127"/>
              <a:ea typeface="HY엽서L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505" y="216568"/>
            <a:ext cx="45608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>
                <a:solidFill>
                  <a:schemeClr val="accent6">
                    <a:lumMod val="75000"/>
                  </a:schemeClr>
                </a:solidFill>
                <a:latin typeface="HY바다L" pitchFamily="18" charset="-127"/>
                <a:ea typeface="HY바다L" pitchFamily="18" charset="-127"/>
              </a:rPr>
              <a:t>필요한 일본어회화 문장</a:t>
            </a:r>
            <a:endParaRPr lang="ko-KR" altLang="en-US" sz="3200" dirty="0">
              <a:solidFill>
                <a:schemeClr val="accent6">
                  <a:lumMod val="75000"/>
                </a:schemeClr>
              </a:solidFill>
              <a:latin typeface="HY바다L" pitchFamily="18" charset="-127"/>
              <a:ea typeface="HY바다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비행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92" y="1130934"/>
            <a:ext cx="4145746" cy="2079625"/>
          </a:xfrm>
          <a:prstGeom prst="rect">
            <a:avLst/>
          </a:prstGeom>
          <a:scene3d>
            <a:camera prst="orthographicFront">
              <a:rot lat="0" lon="1500000" rev="0"/>
            </a:camera>
            <a:lightRig rig="threePt" dir="t"/>
          </a:scene3d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292" y="3856804"/>
            <a:ext cx="4001594" cy="30011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20300" y="0"/>
            <a:ext cx="21717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1"/>
            <a:ext cx="8046720" cy="1097279"/>
          </a:xfrm>
        </p:spPr>
        <p:txBody>
          <a:bodyPr>
            <a:normAutofit fontScale="90000"/>
          </a:bodyPr>
          <a:lstStyle/>
          <a:p>
            <a:r>
              <a:rPr lang="ko-KR" altLang="en-US" dirty="0">
                <a:latin typeface="HY바다L" pitchFamily="18" charset="-127"/>
                <a:ea typeface="HY바다L" pitchFamily="18" charset="-127"/>
              </a:rPr>
              <a:t>기간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: 2016</a:t>
            </a:r>
            <a:r>
              <a:rPr lang="ko-KR" altLang="en-US" dirty="0">
                <a:latin typeface="HY바다L" pitchFamily="18" charset="-127"/>
                <a:ea typeface="HY바다L" pitchFamily="18" charset="-127"/>
              </a:rPr>
              <a:t>년 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9</a:t>
            </a:r>
            <a:r>
              <a:rPr lang="ko-KR" altLang="en-US" dirty="0">
                <a:latin typeface="HY바다L" pitchFamily="18" charset="-127"/>
                <a:ea typeface="HY바다L" pitchFamily="18" charset="-127"/>
              </a:rPr>
              <a:t>월 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12</a:t>
            </a:r>
            <a:r>
              <a:rPr lang="ko-KR" altLang="en-US" dirty="0">
                <a:latin typeface="HY바다L" pitchFamily="18" charset="-127"/>
                <a:ea typeface="HY바다L" pitchFamily="18" charset="-127"/>
              </a:rPr>
              <a:t>일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~14</a:t>
            </a:r>
            <a:r>
              <a:rPr lang="ko-KR" altLang="en-US" dirty="0">
                <a:latin typeface="HY바다L" pitchFamily="18" charset="-127"/>
                <a:ea typeface="HY바다L" pitchFamily="18" charset="-127"/>
              </a:rPr>
              <a:t>일 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2</a:t>
            </a:r>
            <a:r>
              <a:rPr lang="ko-KR" altLang="en-US" dirty="0">
                <a:latin typeface="HY바다L" pitchFamily="18" charset="-127"/>
                <a:ea typeface="HY바다L" pitchFamily="18" charset="-127"/>
              </a:rPr>
              <a:t>박 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3</a:t>
            </a:r>
            <a:r>
              <a:rPr lang="ko-KR" altLang="en-US" dirty="0">
                <a:latin typeface="HY바다L" pitchFamily="18" charset="-127"/>
                <a:ea typeface="HY바다L" pitchFamily="18" charset="-127"/>
              </a:rPr>
              <a:t>일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972185"/>
            <a:ext cx="1625600" cy="447058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>
                <a:latin typeface="HY엽서M" pitchFamily="18" charset="-127"/>
                <a:ea typeface="HY엽서M" pitchFamily="18" charset="-127"/>
              </a:rPr>
              <a:t>첫째 날</a:t>
            </a:r>
            <a:endParaRPr lang="en-US" altLang="ko-KR" dirty="0">
              <a:latin typeface="HY엽서M" pitchFamily="18" charset="-127"/>
              <a:ea typeface="HY엽서M" pitchFamily="18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9344" y="1934543"/>
            <a:ext cx="3223959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엽서M" pitchFamily="18" charset="-127"/>
                <a:ea typeface="HY엽서M" pitchFamily="18" charset="-127"/>
              </a:rPr>
              <a:t>Am7:30</a:t>
            </a:r>
            <a:r>
              <a:rPr lang="ko-KR" altLang="en-US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엽서M" pitchFamily="18" charset="-127"/>
                <a:ea typeface="HY엽서M" pitchFamily="18" charset="-127"/>
              </a:rPr>
              <a:t> </a:t>
            </a:r>
            <a:r>
              <a:rPr lang="ko-KR" altLang="en-US" sz="28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엽서M" pitchFamily="18" charset="-127"/>
                <a:ea typeface="HY엽서M" pitchFamily="18" charset="-127"/>
              </a:rPr>
              <a:t>인천공항</a:t>
            </a:r>
            <a:endParaRPr lang="en-US" altLang="ko-KR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3553" y="1934543"/>
            <a:ext cx="4062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엽서M" pitchFamily="18" charset="-127"/>
                <a:ea typeface="HY엽서M" pitchFamily="18" charset="-127"/>
              </a:rPr>
              <a:t>Am8:50 </a:t>
            </a:r>
            <a:r>
              <a:rPr lang="ko-KR" altLang="en-US" sz="28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엽서M" pitchFamily="18" charset="-127"/>
                <a:ea typeface="HY엽서M" pitchFamily="18" charset="-127"/>
              </a:rPr>
              <a:t>후쿠오카공항</a:t>
            </a:r>
            <a:r>
              <a:rPr lang="en-US" altLang="ko-KR" sz="28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Y엽서M" pitchFamily="18" charset="-127"/>
                <a:ea typeface="HY엽서M" pitchFamily="18" charset="-127"/>
              </a:rPr>
              <a:t> </a:t>
            </a:r>
            <a:endParaRPr lang="ko-KR" altLang="en-US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9266" y="5175683"/>
            <a:ext cx="2145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HY엽서M" pitchFamily="18" charset="-127"/>
                <a:ea typeface="HY엽서M" pitchFamily="18" charset="-127"/>
              </a:rPr>
              <a:t>유후인</a:t>
            </a:r>
            <a:r>
              <a:rPr lang="ko-KR" altLang="en-US" sz="2800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HY엽서M" pitchFamily="18" charset="-127"/>
                <a:ea typeface="HY엽서M" pitchFamily="18" charset="-127"/>
              </a:rPr>
              <a:t> 마을</a:t>
            </a:r>
          </a:p>
        </p:txBody>
      </p:sp>
      <p:pic>
        <p:nvPicPr>
          <p:cNvPr id="1029" name="Picture 5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79305" y="4403558"/>
            <a:ext cx="3509211" cy="2454442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 rot="21075888">
            <a:off x="9224461" y="4702176"/>
            <a:ext cx="28626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err="1" smtClean="0"/>
              <a:t>진에어</a:t>
            </a:r>
            <a:r>
              <a:rPr lang="ko-KR" altLang="en-US" sz="1400" dirty="0" smtClean="0"/>
              <a:t> </a:t>
            </a:r>
            <a:r>
              <a:rPr lang="ko-KR" altLang="en-US" sz="1400" dirty="0" smtClean="0"/>
              <a:t>왕복 </a:t>
            </a:r>
            <a:r>
              <a:rPr lang="en-US" altLang="ko-KR" sz="1400" dirty="0" smtClean="0"/>
              <a:t>2</a:t>
            </a:r>
            <a:r>
              <a:rPr lang="ko-KR" altLang="en-US" sz="1400" dirty="0" smtClean="0"/>
              <a:t>인 </a:t>
            </a:r>
            <a:r>
              <a:rPr lang="en-US" altLang="ko-KR" sz="1400" dirty="0" smtClean="0"/>
              <a:t>412,800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ko-KR" altLang="en-US" sz="1400" dirty="0" err="1" smtClean="0"/>
              <a:t>유후인노모리</a:t>
            </a:r>
            <a:r>
              <a:rPr lang="ko-KR" altLang="en-US" sz="1400" dirty="0" smtClean="0"/>
              <a:t> 열차 왕복 </a:t>
            </a:r>
            <a:r>
              <a:rPr lang="en-US" altLang="ko-KR" sz="1400" dirty="0" smtClean="0"/>
              <a:t>2</a:t>
            </a:r>
            <a:r>
              <a:rPr lang="ko-KR" altLang="en-US" sz="1400" dirty="0" smtClean="0"/>
              <a:t>인 </a:t>
            </a:r>
            <a:r>
              <a:rPr lang="en-US" altLang="ko-KR" sz="1400" dirty="0" smtClean="0"/>
              <a:t>137,800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  <a:p>
            <a:endParaRPr lang="en-US" altLang="ko-KR" sz="1400" dirty="0" smtClean="0"/>
          </a:p>
          <a:p>
            <a:endParaRPr lang="en-US" altLang="ko-KR" sz="1400" dirty="0" smtClean="0"/>
          </a:p>
          <a:p>
            <a:r>
              <a:rPr lang="en-US" altLang="ko-KR" sz="1400" dirty="0" smtClean="0"/>
              <a:t>*</a:t>
            </a:r>
            <a:r>
              <a:rPr lang="en-US" altLang="ko-KR" sz="1400" dirty="0" smtClean="0">
                <a:latin typeface="HY엽서M" pitchFamily="18" charset="-127"/>
                <a:ea typeface="HY엽서M" pitchFamily="18" charset="-127"/>
              </a:rPr>
              <a:t>1</a:t>
            </a:r>
            <a:r>
              <a:rPr lang="ko-KR" altLang="en-US" sz="1400" b="1" dirty="0" smtClean="0">
                <a:latin typeface="HY엽서M" pitchFamily="18" charset="-127"/>
                <a:ea typeface="HY엽서M" pitchFamily="18" charset="-127"/>
              </a:rPr>
              <a:t>￥ </a:t>
            </a:r>
            <a:r>
              <a:rPr lang="en-US" altLang="ko-KR" sz="1400" dirty="0" smtClean="0">
                <a:latin typeface="HY엽서M" pitchFamily="18" charset="-127"/>
                <a:ea typeface="HY엽서M" pitchFamily="18" charset="-127"/>
              </a:rPr>
              <a:t>=1000</a:t>
            </a:r>
            <a:r>
              <a:rPr lang="ko-KR" altLang="en-US" sz="1400" dirty="0" smtClean="0">
                <a:latin typeface="HY엽서M" pitchFamily="18" charset="-127"/>
                <a:ea typeface="HY엽서M" pitchFamily="18" charset="-127"/>
              </a:rPr>
              <a:t>원으로 계산</a:t>
            </a:r>
            <a:endParaRPr lang="ko-KR" altLang="en-US" sz="1400" dirty="0"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0" y="974558"/>
            <a:ext cx="12192000" cy="58834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312822" y="1888957"/>
            <a:ext cx="10106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첫째 날</a:t>
            </a:r>
            <a:endParaRPr lang="en-US" altLang="ko-KR" sz="1400" dirty="0" smtClean="0">
              <a:latin typeface="HY엽서L" pitchFamily="18" charset="-127"/>
              <a:ea typeface="HY엽서L" pitchFamily="18" charset="-127"/>
            </a:endParaRPr>
          </a:p>
          <a:p>
            <a:endParaRPr lang="en-US" altLang="ko-KR" sz="1400" dirty="0" smtClean="0">
              <a:latin typeface="HY엽서L" pitchFamily="18" charset="-127"/>
              <a:ea typeface="HY엽서L" pitchFamily="18" charset="-127"/>
            </a:endParaRPr>
          </a:p>
          <a:p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인천공항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후쿠오카공항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유후인마을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숙소 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카에데노쇼자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동구리노모리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스누피샵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유후타게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 산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소야노야카타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카에데노쇼자</a:t>
            </a:r>
            <a:endParaRPr lang="ko-KR" altLang="en-US" sz="1400" dirty="0">
              <a:latin typeface="HY엽서L" pitchFamily="18" charset="-127"/>
              <a:ea typeface="HY엽서L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8916" y="3320716"/>
            <a:ext cx="77483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둘째 날</a:t>
            </a:r>
            <a:endParaRPr lang="en-US" altLang="ko-KR" sz="1400" dirty="0" smtClean="0">
              <a:latin typeface="HY엽서L" pitchFamily="18" charset="-127"/>
              <a:ea typeface="HY엽서L" pitchFamily="18" charset="-127"/>
            </a:endParaRPr>
          </a:p>
          <a:p>
            <a:endParaRPr lang="en-US" altLang="ko-KR" sz="1400" dirty="0" smtClean="0">
              <a:latin typeface="HY엽서L" pitchFamily="18" charset="-127"/>
              <a:ea typeface="HY엽서L" pitchFamily="18" charset="-127"/>
            </a:endParaRPr>
          </a:p>
          <a:p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카에데노쇼자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긴린코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 호수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샤갈 미술관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가라스노모리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 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무소엔 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료칸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 온천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카에데노쇼자</a:t>
            </a:r>
            <a:endParaRPr lang="ko-KR" altLang="en-US" sz="1400" dirty="0">
              <a:latin typeface="HY엽서L" pitchFamily="18" charset="-127"/>
              <a:ea typeface="HY엽서L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0949" y="4764504"/>
            <a:ext cx="87950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셋째 날</a:t>
            </a:r>
            <a:endParaRPr lang="en-US" altLang="ko-KR" sz="1400" dirty="0" smtClean="0">
              <a:latin typeface="HY엽서L" pitchFamily="18" charset="-127"/>
              <a:ea typeface="HY엽서L" pitchFamily="18" charset="-127"/>
            </a:endParaRPr>
          </a:p>
          <a:p>
            <a:endParaRPr lang="en-US" altLang="ko-KR" sz="1400" dirty="0" smtClean="0">
              <a:latin typeface="HY엽서L" pitchFamily="18" charset="-127"/>
              <a:ea typeface="HY엽서L" pitchFamily="18" charset="-127"/>
            </a:endParaRPr>
          </a:p>
          <a:p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카에데노쇼자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플로랄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 빌리지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(The sheep, 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키티샵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, 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쿠마몬샵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 등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)-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돈키호테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err="1" smtClean="0">
                <a:latin typeface="HY엽서L" pitchFamily="18" charset="-127"/>
                <a:ea typeface="HY엽서L" pitchFamily="18" charset="-127"/>
              </a:rPr>
              <a:t>후쿠오카공항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인천공항</a:t>
            </a:r>
            <a:r>
              <a:rPr lang="en-US" altLang="ko-KR" sz="1400" dirty="0" smtClean="0">
                <a:latin typeface="HY엽서L" pitchFamily="18" charset="-127"/>
                <a:ea typeface="HY엽서L" pitchFamily="18" charset="-127"/>
              </a:rPr>
              <a:t>-</a:t>
            </a:r>
            <a:r>
              <a:rPr lang="ko-KR" altLang="en-US" sz="1400" dirty="0" smtClean="0">
                <a:latin typeface="HY엽서L" pitchFamily="18" charset="-127"/>
                <a:ea typeface="HY엽서L" pitchFamily="18" charset="-127"/>
              </a:rPr>
              <a:t>집</a:t>
            </a:r>
            <a:endParaRPr lang="ko-KR" altLang="en-US" sz="1400" dirty="0">
              <a:latin typeface="HY엽서L" pitchFamily="18" charset="-127"/>
              <a:ea typeface="HY엽서L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060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1118E-6 2.22222E-6 L 1.02175 2.22222E-6 " pathEditMode="relative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6618E-6 -1.11111E-6 L 0.9931 -0.00347 " pathEditMode="relative" ptsTypes="AA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179E-6 2.96296E-6 L 1.003 -0.00694 " pathEditMode="relative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4626E-6 1.11111E-6 L 0.9832 0.00856 " pathEditMode="relative" ptsTypes="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069E-6 -1.16586E-6 C 0.09984 -0.07981 0.19982 -0.15938 0.29224 -0.16031 C 0.38467 -0.16123 0.46941 -0.08374 0.55428 -0.00602 " pathEditMode="relative" ptsTypes="aaA">
                                      <p:cBhvr>
                                        <p:cTn id="1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79 0.13185 C 0.02617 0.29863 0.03567 0.46541 -0.01953 0.54938 C -0.07472 0.63335 -0.19461 0.63474 -0.31437 0.63636 " pathEditMode="relative" rAng="0" ptsTypes="aaA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2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 animBg="1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00617" y="759949"/>
            <a:ext cx="3429000" cy="22898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3783" y="1402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3775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>
                <a:latin typeface="HY바다L" pitchFamily="18" charset="-127"/>
                <a:ea typeface="HY바다L" pitchFamily="18" charset="-127"/>
              </a:rPr>
              <a:t>숙소</a:t>
            </a:r>
            <a:r>
              <a:rPr lang="en-US" altLang="ko-KR" sz="3200" dirty="0">
                <a:latin typeface="HY바다L" pitchFamily="18" charset="-127"/>
                <a:ea typeface="HY바다L" pitchFamily="18" charset="-127"/>
              </a:rPr>
              <a:t>(</a:t>
            </a:r>
            <a:r>
              <a:rPr lang="ko-KR" altLang="en-US" sz="3200" dirty="0" err="1">
                <a:latin typeface="HY바다L" pitchFamily="18" charset="-127"/>
                <a:ea typeface="HY바다L" pitchFamily="18" charset="-127"/>
              </a:rPr>
              <a:t>카에데노쇼자</a:t>
            </a:r>
            <a:r>
              <a:rPr lang="en-US" altLang="ko-KR" sz="3200" dirty="0">
                <a:latin typeface="HY바다L" pitchFamily="18" charset="-127"/>
                <a:ea typeface="HY바다L" pitchFamily="18" charset="-127"/>
              </a:rPr>
              <a:t>)</a:t>
            </a:r>
            <a:endParaRPr lang="ko-KR" altLang="en-US" sz="3200" dirty="0">
              <a:latin typeface="HY바다L" pitchFamily="18" charset="-127"/>
              <a:ea typeface="HY바다L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5270" y="759949"/>
            <a:ext cx="3429000" cy="2289810"/>
          </a:xfrm>
          <a:prstGeom prst="rect">
            <a:avLst/>
          </a:prstGeom>
        </p:spPr>
      </p:pic>
      <p:pic>
        <p:nvPicPr>
          <p:cNvPr id="6" name="그림 5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178923" y="820528"/>
            <a:ext cx="3430800" cy="2289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4867" y="3158815"/>
            <a:ext cx="9664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+mn-ea"/>
              </a:rPr>
              <a:t>*</a:t>
            </a:r>
            <a:r>
              <a:rPr lang="ko-KR" altLang="en-US" dirty="0" smtClean="0">
                <a:latin typeface="+mn-ea"/>
              </a:rPr>
              <a:t>조</a:t>
            </a:r>
            <a:r>
              <a:rPr lang="ko-KR" altLang="en-US" dirty="0" smtClean="0">
                <a:latin typeface="+mn-ea"/>
              </a:rPr>
              <a:t>식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err="1" smtClean="0"/>
              <a:t>석식을</a:t>
            </a:r>
            <a:r>
              <a:rPr lang="ko-KR" altLang="en-US" dirty="0" smtClean="0"/>
              <a:t> </a:t>
            </a:r>
            <a:r>
              <a:rPr lang="ko-KR" altLang="en-US" dirty="0"/>
              <a:t>객실로 </a:t>
            </a:r>
            <a:r>
              <a:rPr lang="ko-KR" altLang="en-US" dirty="0" smtClean="0"/>
              <a:t>가져다 주는 </a:t>
            </a:r>
            <a:r>
              <a:rPr lang="ko-KR" altLang="en-US" dirty="0"/>
              <a:t>객실식사</a:t>
            </a:r>
            <a:r>
              <a:rPr lang="en-US" altLang="ko-KR" dirty="0"/>
              <a:t>(</a:t>
            </a:r>
            <a:r>
              <a:rPr lang="ko-KR" altLang="en-US" dirty="0" err="1"/>
              <a:t>헤야쇼쿠</a:t>
            </a:r>
            <a:r>
              <a:rPr lang="en-US" altLang="ko-KR" dirty="0" smtClean="0"/>
              <a:t>)</a:t>
            </a:r>
            <a:r>
              <a:rPr lang="ko-KR" altLang="en-US" dirty="0" smtClean="0"/>
              <a:t> 제공</a:t>
            </a:r>
            <a:r>
              <a:rPr lang="en-US" altLang="ko-KR" dirty="0" smtClean="0"/>
              <a:t> </a:t>
            </a:r>
            <a:r>
              <a:rPr lang="ko-KR" altLang="en-US" dirty="0" smtClean="0"/>
              <a:t>→ 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박</a:t>
            </a:r>
            <a:r>
              <a:rPr lang="en-US" altLang="ko-KR" sz="1600" dirty="0" smtClean="0"/>
              <a:t>3</a:t>
            </a:r>
            <a:r>
              <a:rPr lang="ko-KR" altLang="en-US" sz="1600" dirty="0" smtClean="0"/>
              <a:t>일간의 아침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저</a:t>
            </a:r>
            <a:r>
              <a:rPr lang="ko-KR" altLang="en-US" sz="1600" dirty="0" smtClean="0"/>
              <a:t>녁</a:t>
            </a:r>
            <a:r>
              <a:rPr lang="ko-KR" altLang="en-US" sz="1600" dirty="0" smtClean="0"/>
              <a:t>을 해결</a:t>
            </a:r>
            <a:endParaRPr lang="en-US" altLang="ko-KR" sz="1600" dirty="0"/>
          </a:p>
          <a:p>
            <a:r>
              <a:rPr lang="en-US" altLang="ko-KR" dirty="0" smtClean="0"/>
              <a:t>*</a:t>
            </a:r>
            <a:r>
              <a:rPr lang="ko-KR" altLang="en-US" dirty="0" smtClean="0"/>
              <a:t>방마다 </a:t>
            </a:r>
            <a:r>
              <a:rPr lang="ko-KR" altLang="en-US" dirty="0"/>
              <a:t>개인 온천을 사용할 수 </a:t>
            </a:r>
            <a:r>
              <a:rPr lang="ko-KR" altLang="en-US" dirty="0" smtClean="0"/>
              <a:t>있음</a:t>
            </a:r>
            <a:endParaRPr lang="en-US" altLang="ko-KR" dirty="0"/>
          </a:p>
        </p:txBody>
      </p:sp>
      <p:pic>
        <p:nvPicPr>
          <p:cNvPr id="2052" name="Picture 4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400444">
            <a:off x="10176094" y="2064659"/>
            <a:ext cx="2192806" cy="187692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 rot="20900031">
            <a:off x="10218755" y="2803361"/>
            <a:ext cx="1962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2</a:t>
            </a:r>
            <a:r>
              <a:rPr lang="ko-KR" altLang="en-US" sz="1400" dirty="0" smtClean="0"/>
              <a:t>박</a:t>
            </a:r>
            <a:r>
              <a:rPr lang="en-US" altLang="ko-KR" sz="1400" dirty="0" smtClean="0"/>
              <a:t>3</a:t>
            </a:r>
            <a:r>
              <a:rPr lang="ko-KR" altLang="en-US" sz="1400" dirty="0" smtClean="0"/>
              <a:t>일 </a:t>
            </a:r>
            <a:r>
              <a:rPr lang="en-US" altLang="ko-KR" sz="1400" dirty="0" smtClean="0"/>
              <a:t>2</a:t>
            </a:r>
            <a:r>
              <a:rPr lang="ko-KR" altLang="en-US" sz="1400" dirty="0" smtClean="0"/>
              <a:t>인 </a:t>
            </a:r>
            <a:r>
              <a:rPr lang="en-US" altLang="ko-KR" sz="1400" dirty="0" smtClean="0"/>
              <a:t>976,400</a:t>
            </a:r>
            <a:r>
              <a:rPr lang="ko-KR" altLang="en-US" sz="1400" dirty="0" smtClean="0"/>
              <a:t>원</a:t>
            </a:r>
            <a:endParaRPr lang="ko-KR" altLang="en-US" sz="1400" dirty="0"/>
          </a:p>
        </p:txBody>
      </p:sp>
      <p:sp>
        <p:nvSpPr>
          <p:cNvPr id="13" name="직사각형 12"/>
          <p:cNvSpPr/>
          <p:nvPr/>
        </p:nvSpPr>
        <p:spPr>
          <a:xfrm>
            <a:off x="0" y="3773723"/>
            <a:ext cx="29546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dirty="0" smtClean="0">
                <a:latin typeface="HY바다L" pitchFamily="18" charset="-127"/>
                <a:ea typeface="HY바다L" pitchFamily="18" charset="-127"/>
              </a:rPr>
              <a:t>점심</a:t>
            </a:r>
            <a:r>
              <a:rPr lang="en-US" altLang="ko-KR" sz="3200" dirty="0" smtClean="0">
                <a:latin typeface="HY바다L" pitchFamily="18" charset="-127"/>
                <a:ea typeface="HY바다L" pitchFamily="18" charset="-127"/>
              </a:rPr>
              <a:t>(</a:t>
            </a:r>
            <a:r>
              <a:rPr lang="ko-KR" altLang="en-US" sz="3200" dirty="0" err="1" smtClean="0">
                <a:latin typeface="HY바다L" pitchFamily="18" charset="-127"/>
                <a:ea typeface="HY바다L" pitchFamily="18" charset="-127"/>
              </a:rPr>
              <a:t>히다마리</a:t>
            </a:r>
            <a:r>
              <a:rPr lang="en-US" altLang="ko-KR" sz="3200" dirty="0" smtClean="0">
                <a:latin typeface="HY바다L" pitchFamily="18" charset="-127"/>
                <a:ea typeface="HY바다L" pitchFamily="18" charset="-127"/>
              </a:rPr>
              <a:t>)</a:t>
            </a:r>
            <a:endParaRPr lang="ko-KR" altLang="en-US" sz="3200" dirty="0">
              <a:latin typeface="HY바다L" pitchFamily="18" charset="-127"/>
              <a:ea typeface="HY바다L" pitchFamily="18" charset="-127"/>
            </a:endParaRPr>
          </a:p>
        </p:txBody>
      </p:sp>
      <p:pic>
        <p:nvPicPr>
          <p:cNvPr id="16" name="Picture 2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33907" y="4644189"/>
            <a:ext cx="2639681" cy="1732548"/>
          </a:xfrm>
          <a:prstGeom prst="rect">
            <a:avLst/>
          </a:prstGeom>
          <a:noFill/>
        </p:spPr>
      </p:pic>
      <p:sp>
        <p:nvSpPr>
          <p:cNvPr id="17" name="직사각형 16"/>
          <p:cNvSpPr/>
          <p:nvPr/>
        </p:nvSpPr>
        <p:spPr>
          <a:xfrm rot="21067262">
            <a:off x="8724601" y="5253610"/>
            <a:ext cx="2247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 smtClean="0"/>
              <a:t>정식 </a:t>
            </a:r>
            <a:r>
              <a:rPr lang="en-US" altLang="ko-KR" sz="1400" dirty="0" smtClean="0"/>
              <a:t>9,800</a:t>
            </a:r>
            <a:r>
              <a:rPr lang="ko-KR" altLang="en-US" sz="1400" dirty="0" smtClean="0"/>
              <a:t>원</a:t>
            </a:r>
            <a:r>
              <a:rPr lang="en-US" altLang="ko-KR" sz="1400" dirty="0" smtClean="0"/>
              <a:t>x2=19,600</a:t>
            </a:r>
            <a:r>
              <a:rPr lang="ko-KR" altLang="en-US" sz="1400" dirty="0" smtClean="0"/>
              <a:t>원</a:t>
            </a:r>
            <a:endParaRPr lang="ko-KR" altLang="en-US" sz="1400" dirty="0"/>
          </a:p>
        </p:txBody>
      </p:sp>
      <p:sp>
        <p:nvSpPr>
          <p:cNvPr id="18" name="직사각형 17"/>
          <p:cNvSpPr/>
          <p:nvPr/>
        </p:nvSpPr>
        <p:spPr>
          <a:xfrm>
            <a:off x="3729789" y="3984140"/>
            <a:ext cx="8462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*</a:t>
            </a:r>
            <a:r>
              <a:rPr lang="ko-KR" altLang="en-US" dirty="0" smtClean="0"/>
              <a:t>원래는 </a:t>
            </a:r>
            <a:r>
              <a:rPr lang="ko-KR" altLang="en-US" dirty="0" smtClean="0"/>
              <a:t>유명한 농산물직판장이지만 런치시간 대에는 식당에서 정식을 판매한다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19" name="그림 18" descr="KakaoTalk_20160830_001736996.jpg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071687" y="4374230"/>
            <a:ext cx="3430800" cy="2289600"/>
          </a:xfrm>
          <a:prstGeom prst="rect">
            <a:avLst/>
          </a:prstGeom>
        </p:spPr>
      </p:pic>
      <p:pic>
        <p:nvPicPr>
          <p:cNvPr id="20" name="그림 19" descr="KakaoTalk_20160830_001736651.jpg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73456" y="4399958"/>
            <a:ext cx="3430800" cy="22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556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5961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err="1">
                <a:latin typeface="HY바다L" pitchFamily="18" charset="-127"/>
                <a:ea typeface="HY바다L" pitchFamily="18" charset="-127"/>
              </a:rPr>
              <a:t>지브리샵</a:t>
            </a:r>
            <a:r>
              <a:rPr lang="en-US" altLang="ko-KR" sz="3200" dirty="0" smtClean="0">
                <a:latin typeface="HY바다L" pitchFamily="18" charset="-127"/>
                <a:ea typeface="HY바다L" pitchFamily="18" charset="-127"/>
              </a:rPr>
              <a:t>(</a:t>
            </a:r>
            <a:r>
              <a:rPr lang="ko-KR" altLang="en-US" sz="3200" dirty="0" err="1" smtClean="0">
                <a:latin typeface="HY바다L" pitchFamily="18" charset="-127"/>
                <a:ea typeface="HY바다L" pitchFamily="18" charset="-127"/>
              </a:rPr>
              <a:t>동</a:t>
            </a:r>
            <a:r>
              <a:rPr lang="ko-KR" altLang="en-US" sz="3200" dirty="0" err="1" smtClean="0">
                <a:latin typeface="HY바다L" pitchFamily="18" charset="-127"/>
                <a:ea typeface="HY바다L" pitchFamily="18" charset="-127"/>
              </a:rPr>
              <a:t>구리노모리</a:t>
            </a:r>
            <a:r>
              <a:rPr lang="en-US" altLang="ko-KR" sz="3200" dirty="0">
                <a:latin typeface="HY바다L" pitchFamily="18" charset="-127"/>
                <a:ea typeface="HY바다L" pitchFamily="18" charset="-127"/>
              </a:rPr>
              <a:t>)</a:t>
            </a:r>
          </a:p>
        </p:txBody>
      </p:sp>
      <p:pic>
        <p:nvPicPr>
          <p:cNvPr id="4" name="그림 3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876026" y="736216"/>
            <a:ext cx="3430800" cy="2289600"/>
          </a:xfrm>
          <a:prstGeom prst="rect">
            <a:avLst/>
          </a:prstGeom>
        </p:spPr>
      </p:pic>
      <p:pic>
        <p:nvPicPr>
          <p:cNvPr id="5" name="그림 4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7617849" y="692906"/>
            <a:ext cx="3430800" cy="2289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883" y="3179890"/>
            <a:ext cx="7451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*</a:t>
            </a:r>
            <a:r>
              <a:rPr lang="ko-KR" altLang="en-US" dirty="0" err="1" smtClean="0"/>
              <a:t>지브리</a:t>
            </a:r>
            <a:r>
              <a:rPr lang="ko-KR" altLang="en-US" dirty="0" smtClean="0"/>
              <a:t> </a:t>
            </a:r>
            <a:r>
              <a:rPr lang="ko-KR" altLang="en-US" dirty="0"/>
              <a:t>스튜디오의 캐릭터들을 다양한 상품들로 접할 수 있는 곳이다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86436" y="228600"/>
            <a:ext cx="31678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/>
              <a:t>일본어로 </a:t>
            </a:r>
            <a:r>
              <a:rPr lang="ko-KR" altLang="en-US" sz="1400" dirty="0" err="1"/>
              <a:t>동</a:t>
            </a:r>
            <a:r>
              <a:rPr lang="ko-KR" altLang="en-US" sz="1400" dirty="0" err="1" smtClean="0"/>
              <a:t>구리는</a:t>
            </a:r>
            <a:r>
              <a:rPr lang="ko-KR" altLang="en-US" sz="1400" dirty="0" smtClean="0"/>
              <a:t> 도토리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모리는 숲</a:t>
            </a:r>
            <a:endParaRPr lang="ko-KR" altLang="en-US" sz="1400" dirty="0"/>
          </a:p>
        </p:txBody>
      </p:sp>
      <p:pic>
        <p:nvPicPr>
          <p:cNvPr id="8" name="그림 7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99319" y="748247"/>
            <a:ext cx="3430800" cy="2289600"/>
          </a:xfrm>
          <a:prstGeom prst="rect">
            <a:avLst/>
          </a:prstGeom>
        </p:spPr>
      </p:pic>
      <p:pic>
        <p:nvPicPr>
          <p:cNvPr id="4098" name="Picture 2" descr="C:\Users\Alex\AppData\Local\Microsoft\Windows\Temporary Internet Files\Content.IE5\0O8V633G\acorns-new-icon-300x3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14988" y="0"/>
            <a:ext cx="674770" cy="67477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" name="Picture 2" descr="C:\Users\Alex\AppData\Local\Microsoft\Windows\Temporary Internet Files\Content.IE5\0O8V633G\acorns-new-icon-300x3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64431" y="0"/>
            <a:ext cx="674770" cy="674770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1" name="Picture 2" descr="C:\Users\Alex\AppData\Local\Microsoft\Windows\Temporary Internet Files\Content.IE5\0O8V633G\acorns-new-icon-300x3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61998" y="0"/>
            <a:ext cx="674770" cy="67477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12" name="TextBox 11"/>
          <p:cNvSpPr txBox="1"/>
          <p:nvPr/>
        </p:nvSpPr>
        <p:spPr>
          <a:xfrm>
            <a:off x="0" y="3477126"/>
            <a:ext cx="55531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err="1" smtClean="0">
                <a:latin typeface="HY바다L" pitchFamily="18" charset="-127"/>
                <a:ea typeface="HY바다L" pitchFamily="18" charset="-127"/>
              </a:rPr>
              <a:t>소야노야카타</a:t>
            </a:r>
            <a:r>
              <a:rPr lang="ko-KR" altLang="en-US" sz="3200" dirty="0" smtClean="0">
                <a:latin typeface="HY바다L" pitchFamily="18" charset="-127"/>
                <a:ea typeface="HY바다L" pitchFamily="18" charset="-127"/>
              </a:rPr>
              <a:t> </a:t>
            </a:r>
            <a:r>
              <a:rPr lang="ko-KR" altLang="en-US" sz="3200" dirty="0">
                <a:latin typeface="HY바다L" pitchFamily="18" charset="-127"/>
                <a:ea typeface="HY바다L" pitchFamily="18" charset="-127"/>
              </a:rPr>
              <a:t>온천</a:t>
            </a:r>
            <a:r>
              <a:rPr lang="en-US" altLang="ko-KR" sz="3200" dirty="0">
                <a:latin typeface="HY바다L" pitchFamily="18" charset="-127"/>
                <a:ea typeface="HY바다L" pitchFamily="18" charset="-127"/>
              </a:rPr>
              <a:t>(</a:t>
            </a:r>
            <a:r>
              <a:rPr lang="ko-KR" altLang="en-US" sz="3200" dirty="0" err="1">
                <a:latin typeface="HY바다L" pitchFamily="18" charset="-127"/>
                <a:ea typeface="HY바다L" pitchFamily="18" charset="-127"/>
              </a:rPr>
              <a:t>밀키스탕</a:t>
            </a:r>
            <a:r>
              <a:rPr lang="en-US" altLang="ko-KR" sz="3200" dirty="0">
                <a:latin typeface="HY바다L" pitchFamily="18" charset="-127"/>
                <a:ea typeface="HY바다L" pitchFamily="18" charset="-127"/>
              </a:rPr>
              <a:t>)</a:t>
            </a:r>
            <a:endParaRPr lang="ko-KR" altLang="en-US" sz="3200" dirty="0">
              <a:latin typeface="HY바다L" pitchFamily="18" charset="-127"/>
              <a:ea typeface="HY바다L" pitchFamily="18" charset="-127"/>
            </a:endParaRPr>
          </a:p>
        </p:txBody>
      </p:sp>
      <p:pic>
        <p:nvPicPr>
          <p:cNvPr id="13" name="그림 12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88418" y="4111199"/>
            <a:ext cx="3430800" cy="2289600"/>
          </a:xfrm>
          <a:prstGeom prst="rect">
            <a:avLst/>
          </a:prstGeom>
        </p:spPr>
      </p:pic>
      <p:pic>
        <p:nvPicPr>
          <p:cNvPr id="14" name="그림 13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851613" y="4135703"/>
            <a:ext cx="3430800" cy="2289600"/>
          </a:xfrm>
          <a:prstGeom prst="rect">
            <a:avLst/>
          </a:prstGeom>
        </p:spPr>
      </p:pic>
      <p:pic>
        <p:nvPicPr>
          <p:cNvPr id="15" name="그림 14"/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7571708" y="4125072"/>
            <a:ext cx="3430800" cy="22896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500884" y="3652926"/>
            <a:ext cx="558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*</a:t>
            </a:r>
            <a:r>
              <a:rPr lang="ko-KR" altLang="en-US" dirty="0" smtClean="0"/>
              <a:t>탕의 </a:t>
            </a:r>
            <a:r>
              <a:rPr lang="ko-KR" altLang="en-US" dirty="0"/>
              <a:t>색이 </a:t>
            </a:r>
            <a:r>
              <a:rPr lang="ko-KR" altLang="en-US" dirty="0" err="1"/>
              <a:t>밀키스와</a:t>
            </a:r>
            <a:r>
              <a:rPr lang="ko-KR" altLang="en-US" dirty="0"/>
              <a:t> 비슷하여 </a:t>
            </a:r>
            <a:r>
              <a:rPr lang="ko-KR" altLang="en-US" dirty="0" err="1"/>
              <a:t>밀키스탕이라</a:t>
            </a:r>
            <a:r>
              <a:rPr lang="ko-KR" altLang="en-US" dirty="0"/>
              <a:t> 불린다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17" name="Picture 4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1400444">
            <a:off x="10240017" y="5034704"/>
            <a:ext cx="2261473" cy="1593996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 rot="21115303">
            <a:off x="10327869" y="5582655"/>
            <a:ext cx="2008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입장료 </a:t>
            </a:r>
            <a:r>
              <a:rPr lang="en-US" altLang="ko-KR" sz="1400" dirty="0" smtClean="0"/>
              <a:t>: 2</a:t>
            </a:r>
            <a:r>
              <a:rPr lang="ko-KR" altLang="en-US" sz="1400" dirty="0" smtClean="0"/>
              <a:t>인 </a:t>
            </a:r>
            <a:r>
              <a:rPr lang="en-US" altLang="ko-KR" sz="1400" dirty="0" smtClean="0"/>
              <a:t>16,000</a:t>
            </a:r>
            <a:r>
              <a:rPr lang="ko-KR" altLang="en-US" sz="1400" dirty="0" smtClean="0"/>
              <a:t>원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56380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52078E-6 8.14815E-6 C 0.00078 -0.00948 0.00221 -0.01736 0.0039 -0.02638 C 0.00547 -0.01828 0.00885 -0.00694 0.00885 0.00163 " pathEditMode="relative" ptsTypes="ffA">
                                      <p:cBhvr>
                                        <p:cTn id="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6079E-6 7.77778E-6 C 0.00104 -0.00717 0.00091 -0.01388 0.00403 -0.01921 C 0.01016 -0.0162 0.00716 -0.01944 0.01185 -0.00694 C 0.0125 -0.00532 0.01289 -0.00161 0.01289 -0.00161 " pathEditMode="relative" ptsTypes="fffA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2902E-6 8.14815E-6 C -0.00039 -0.00186 -0.00078 -0.00347 -0.00104 -0.00532 C -0.00143 -0.00833 -0.00248 -0.01689 -0.00195 -0.01411 C -0.00104 -0.00948 -0.00065 -0.00462 -3.62902E-6 8.14815E-6 Z " pathEditMode="relative" ptsTypes="ffff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88011" y="2490537"/>
            <a:ext cx="1976021" cy="1976021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4620" y="538363"/>
            <a:ext cx="10515600" cy="447058"/>
          </a:xfrm>
        </p:spPr>
        <p:txBody>
          <a:bodyPr>
            <a:normAutofit lnSpcReduction="10000"/>
          </a:bodyPr>
          <a:lstStyle/>
          <a:p>
            <a:r>
              <a:rPr lang="ko-KR" altLang="en-US" dirty="0" err="1">
                <a:latin typeface="HY엽서M" pitchFamily="18" charset="-127"/>
                <a:ea typeface="HY엽서M" pitchFamily="18" charset="-127"/>
              </a:rPr>
              <a:t>둘째날</a:t>
            </a:r>
            <a:endParaRPr lang="en-US" altLang="ko-KR" dirty="0">
              <a:latin typeface="HY엽서M" pitchFamily="18" charset="-127"/>
              <a:ea typeface="HY엽서M" pitchFamily="18" charset="-127"/>
            </a:endParaRPr>
          </a:p>
          <a:p>
            <a:pPr marL="0" indent="0">
              <a:buNone/>
            </a:pPr>
            <a:endParaRPr lang="ko-KR" altLang="en-US" dirty="0">
              <a:latin typeface="HY엽서M" pitchFamily="18" charset="-127"/>
              <a:ea typeface="HY엽서M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163909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err="1">
                <a:latin typeface="HY바다L" pitchFamily="18" charset="-127"/>
                <a:ea typeface="HY바다L" pitchFamily="18" charset="-127"/>
              </a:rPr>
              <a:t>긴린코호수</a:t>
            </a:r>
            <a:endParaRPr lang="ko-KR" altLang="en-US" sz="3200" dirty="0">
              <a:latin typeface="HY바다L" pitchFamily="18" charset="-127"/>
              <a:ea typeface="HY바다L" pitchFamily="18" charset="-127"/>
            </a:endParaRPr>
          </a:p>
        </p:txBody>
      </p:sp>
      <p:pic>
        <p:nvPicPr>
          <p:cNvPr id="13" name="그림 12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60015" y="1923102"/>
            <a:ext cx="3430800" cy="2289600"/>
          </a:xfrm>
          <a:prstGeom prst="rect">
            <a:avLst/>
          </a:prstGeom>
        </p:spPr>
      </p:pic>
      <p:pic>
        <p:nvPicPr>
          <p:cNvPr id="14" name="그림 13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942492" y="1911070"/>
            <a:ext cx="3430800" cy="2289600"/>
          </a:xfrm>
          <a:prstGeom prst="rect">
            <a:avLst/>
          </a:prstGeom>
        </p:spPr>
      </p:pic>
      <p:sp>
        <p:nvSpPr>
          <p:cNvPr id="17" name="AutoShape 2" descr="https://mail.naver.com/read/image/?mailSN=2887&amp;attachIndex=2&amp;contentType=image/jpeg&amp;offset=4095&amp;size=45768&amp;mimeSN=1472038041.943036.29319.972355&amp;org=1&amp;u=yunjue9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8" name="그림 17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7571357" y="1899039"/>
            <a:ext cx="3430800" cy="2289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4537" y="4391526"/>
            <a:ext cx="111532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눈부신 금빛 물결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긴린코</a:t>
            </a:r>
            <a:r>
              <a:rPr lang="ko-KR" altLang="en-US" dirty="0" smtClean="0"/>
              <a:t> 호수 </a:t>
            </a:r>
          </a:p>
          <a:p>
            <a:r>
              <a:rPr lang="ko-KR" altLang="en-US" dirty="0" err="1" smtClean="0"/>
              <a:t>유후인</a:t>
            </a:r>
            <a:r>
              <a:rPr lang="ko-KR" altLang="en-US" dirty="0" smtClean="0"/>
              <a:t> 북쪽에 자리한 대형 호수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해가 </a:t>
            </a:r>
            <a:r>
              <a:rPr lang="ko-KR" altLang="en-US" dirty="0" err="1" smtClean="0"/>
              <a:t>저물녘</a:t>
            </a:r>
            <a:r>
              <a:rPr lang="ko-KR" altLang="en-US" dirty="0" smtClean="0"/>
              <a:t> 호수 위로 힘차게 뛰어오른 물고기가 금빛으로 보인다고 해 </a:t>
            </a:r>
            <a:r>
              <a:rPr lang="ko-KR" altLang="en-US" dirty="0" err="1" smtClean="0"/>
              <a:t>긴린코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金鱗湖</a:t>
            </a:r>
            <a:r>
              <a:rPr lang="en-US" altLang="ko-KR" dirty="0" smtClean="0"/>
              <a:t>)</a:t>
            </a:r>
            <a:r>
              <a:rPr lang="ko-KR" altLang="en-US" dirty="0" smtClean="0"/>
              <a:t>라는 이름을 얻었다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호수 바닥에서 차가운 지하수와 뜨거운 온천수가 동시에 흘러나와 물안개가 자주 끼는 것이 특징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물안개 </a:t>
            </a:r>
            <a:r>
              <a:rPr lang="ko-KR" altLang="en-US" dirty="0" err="1" smtClean="0"/>
              <a:t>피어오른</a:t>
            </a:r>
            <a:r>
              <a:rPr lang="ko-KR" altLang="en-US" dirty="0" smtClean="0"/>
              <a:t> 이른 아침의 </a:t>
            </a:r>
            <a:r>
              <a:rPr lang="ko-KR" altLang="en-US" dirty="0" err="1" smtClean="0"/>
              <a:t>긴린코</a:t>
            </a:r>
            <a:r>
              <a:rPr lang="ko-KR" altLang="en-US" dirty="0" smtClean="0"/>
              <a:t> 호수는 신비롭고 몽환적인 분위기를 자아낸다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7367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C 0.0056 -0.01574 0.00508 -0.03587 0.01081 -0.05092 C 0.01342 -0.06875 0.01576 -0.0875 0.02071 -0.10347 C 0.02188 -0.1125 0.02332 -0.12175 0.02566 -0.12986 C 0.0284 -0.15069 0.03556 -0.16898 0.04246 -0.18587 C 0.04403 -0.1949 0.04794 -0.20069 0.05028 -0.20879 C 0.05315 -0.21898 0.05744 -0.23078 0.06213 -0.23865 C 0.06982 -0.25231 0.06682 -0.23935 0.07594 -0.26134 C 0.07698 -0.26365 0.07776 -0.26643 0.07894 -0.26875 C 0.08011 -0.2706 0.0818 -0.27152 0.08284 -0.27361 C 0.0848 -0.27731 0.08545 -0.2831 0.08779 -0.28587 C 0.09366 -0.29305 0.09756 -0.30324 0.10264 -0.31226 C 0.10655 -0.31921 0.11346 -0.32638 0.11736 -0.33171 C 0.12205 -0.33796 0.12609 -0.3456 0.1313 -0.35092 C 0.1326 -0.35231 0.13391 -0.35347 0.13521 -0.35439 C 0.13612 -0.35509 0.13729 -0.35532 0.13821 -0.35625 C 0.14771 -0.36574 0.14029 -0.36157 0.1481 -0.36504 C 0.15162 -0.36944 0.15475 -0.37175 0.15892 -0.37361 C 0.16152 -0.37476 0.16686 -0.37731 0.16686 -0.37708 C 0.17116 -0.38263 0.17598 -0.38148 0.18067 -0.38587 C 0.1933 -0.39745 0.20998 -0.4 0.22405 -0.4 " pathEditMode="relative" rAng="0" ptsTypes="ffffffffffff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380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>
                <a:latin typeface="HY바다L" pitchFamily="18" charset="-127"/>
                <a:ea typeface="HY바다L" pitchFamily="18" charset="-127"/>
              </a:rPr>
              <a:t>샤갈 미술관</a:t>
            </a:r>
          </a:p>
        </p:txBody>
      </p:sp>
      <p:pic>
        <p:nvPicPr>
          <p:cNvPr id="3" name="그림 2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18900" y="796742"/>
            <a:ext cx="3430800" cy="2289600"/>
          </a:xfrm>
          <a:prstGeom prst="rect">
            <a:avLst/>
          </a:prstGeom>
        </p:spPr>
      </p:pic>
      <p:pic>
        <p:nvPicPr>
          <p:cNvPr id="4" name="그림 3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866020" y="803050"/>
            <a:ext cx="3430800" cy="228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31544" y="783521"/>
            <a:ext cx="46120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샤갈의 작품 중에서 </a:t>
            </a:r>
            <a:r>
              <a:rPr lang="en-US" altLang="ko-KR" dirty="0"/>
              <a:t>‘</a:t>
            </a:r>
            <a:r>
              <a:rPr lang="ko-KR" altLang="en-US" dirty="0"/>
              <a:t>서커스</a:t>
            </a:r>
            <a:r>
              <a:rPr lang="en-US" altLang="ko-KR" dirty="0"/>
              <a:t>’</a:t>
            </a:r>
            <a:r>
              <a:rPr lang="ko-KR" altLang="en-US" dirty="0"/>
              <a:t>를 주제로 한 작품을 전시하는 미술관이다</a:t>
            </a:r>
            <a:r>
              <a:rPr lang="en-US" altLang="ko-KR" dirty="0"/>
              <a:t>. </a:t>
            </a:r>
          </a:p>
          <a:p>
            <a:r>
              <a:rPr lang="en-US" altLang="ko-KR" dirty="0"/>
              <a:t>1</a:t>
            </a:r>
            <a:r>
              <a:rPr lang="ko-KR" altLang="en-US" dirty="0"/>
              <a:t>층에는 </a:t>
            </a:r>
            <a:r>
              <a:rPr lang="ko-KR" altLang="en-US" dirty="0" err="1"/>
              <a:t>긴린코</a:t>
            </a:r>
            <a:r>
              <a:rPr lang="ko-KR" altLang="en-US" dirty="0"/>
              <a:t> 호수가 보이는 카페 라 </a:t>
            </a:r>
            <a:r>
              <a:rPr lang="ko-KR" altLang="en-US" dirty="0" err="1"/>
              <a:t>루슈</a:t>
            </a:r>
            <a:r>
              <a:rPr lang="en-US" altLang="ko-KR" dirty="0"/>
              <a:t>(La Ruche)</a:t>
            </a:r>
            <a:r>
              <a:rPr lang="ko-KR" altLang="en-US" dirty="0"/>
              <a:t>가</a:t>
            </a:r>
            <a:r>
              <a:rPr lang="en-US" altLang="ko-KR" dirty="0"/>
              <a:t> </a:t>
            </a:r>
            <a:r>
              <a:rPr lang="ko-KR" altLang="en-US" dirty="0"/>
              <a:t>있어서 호수를 </a:t>
            </a:r>
            <a:r>
              <a:rPr lang="ko-KR" altLang="en-US" dirty="0" smtClean="0"/>
              <a:t>걸은 뒤 </a:t>
            </a:r>
            <a:r>
              <a:rPr lang="ko-KR" altLang="en-US" dirty="0"/>
              <a:t>잠시 쉬어가면 </a:t>
            </a:r>
            <a:r>
              <a:rPr lang="ko-KR" altLang="en-US" dirty="0" smtClean="0"/>
              <a:t>좋을 것 </a:t>
            </a:r>
            <a:r>
              <a:rPr lang="ko-KR" altLang="en-US" dirty="0"/>
              <a:t>같다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</p:txBody>
      </p:sp>
      <p:sp>
        <p:nvSpPr>
          <p:cNvPr id="6" name="TextBox 5"/>
          <p:cNvSpPr txBox="1"/>
          <p:nvPr/>
        </p:nvSpPr>
        <p:spPr>
          <a:xfrm>
            <a:off x="7363258" y="2441152"/>
            <a:ext cx="48287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>
                <a:effectLst/>
              </a:rPr>
              <a:t>마르크 샤갈 </a:t>
            </a:r>
            <a:r>
              <a:rPr lang="en-US" altLang="ko-KR" sz="1200" dirty="0">
                <a:effectLst/>
              </a:rPr>
              <a:t>: </a:t>
            </a:r>
            <a:r>
              <a:rPr lang="ko-KR" altLang="en-US" sz="1200" dirty="0">
                <a:effectLst/>
              </a:rPr>
              <a:t>러시아 태생의 화가이며 판화가</a:t>
            </a:r>
            <a:r>
              <a:rPr lang="en-US" altLang="ko-KR" sz="1200" dirty="0">
                <a:effectLst/>
              </a:rPr>
              <a:t>. 20</a:t>
            </a:r>
            <a:r>
              <a:rPr lang="ko-KR" altLang="en-US" sz="1200" dirty="0">
                <a:effectLst/>
              </a:rPr>
              <a:t>세기 </a:t>
            </a:r>
            <a:r>
              <a:rPr lang="ko-KR" altLang="en-US" sz="1200" dirty="0" err="1">
                <a:effectLst/>
              </a:rPr>
              <a:t>유럽화단의</a:t>
            </a:r>
            <a:r>
              <a:rPr lang="ko-KR" altLang="en-US" sz="1200" dirty="0">
                <a:effectLst/>
              </a:rPr>
              <a:t> 가장 진보적인 흐름을 누비며</a:t>
            </a:r>
            <a:endParaRPr lang="en-US" altLang="ko-KR" sz="1200" dirty="0">
              <a:effectLst/>
            </a:endParaRPr>
          </a:p>
          <a:p>
            <a:r>
              <a:rPr lang="ko-KR" altLang="en-US" sz="1200" dirty="0">
                <a:effectLst/>
              </a:rPr>
              <a:t>독창성과 일관성을 유지하는 가운데 자신의 미술 세계를 발전시켰다</a:t>
            </a:r>
            <a:r>
              <a:rPr lang="en-US" altLang="ko-KR" sz="1200" dirty="0">
                <a:effectLst/>
              </a:rPr>
              <a:t>.</a:t>
            </a:r>
          </a:p>
          <a:p>
            <a:r>
              <a:rPr lang="en-US" altLang="ko-KR" sz="1200" dirty="0">
                <a:effectLst/>
              </a:rPr>
              <a:t> </a:t>
            </a:r>
            <a:r>
              <a:rPr lang="ko-KR" altLang="en-US" sz="1200" dirty="0">
                <a:effectLst/>
              </a:rPr>
              <a:t>러시아의 민속적인 주제와 유대인의 성서에서 영감을 받아 인간의 원초적 향수와 </a:t>
            </a:r>
            <a:endParaRPr lang="en-US" altLang="ko-KR" sz="1200" dirty="0">
              <a:effectLst/>
            </a:endParaRPr>
          </a:p>
          <a:p>
            <a:r>
              <a:rPr lang="ko-KR" altLang="en-US" sz="1200" dirty="0">
                <a:effectLst/>
              </a:rPr>
              <a:t>동경</a:t>
            </a:r>
            <a:r>
              <a:rPr lang="en-US" altLang="ko-KR" sz="1200" dirty="0">
                <a:effectLst/>
              </a:rPr>
              <a:t>, </a:t>
            </a:r>
            <a:r>
              <a:rPr lang="ko-KR" altLang="en-US" sz="1200" dirty="0">
                <a:effectLst/>
              </a:rPr>
              <a:t>꿈과 그리움</a:t>
            </a:r>
            <a:r>
              <a:rPr lang="en-US" altLang="ko-KR" sz="1200" dirty="0">
                <a:effectLst/>
              </a:rPr>
              <a:t>, </a:t>
            </a:r>
            <a:r>
              <a:rPr lang="ko-KR" altLang="en-US" sz="1200" dirty="0">
                <a:effectLst/>
              </a:rPr>
              <a:t>사랑과 낭만</a:t>
            </a:r>
            <a:r>
              <a:rPr lang="en-US" altLang="ko-KR" sz="1200" dirty="0">
                <a:effectLst/>
              </a:rPr>
              <a:t>, </a:t>
            </a:r>
            <a:r>
              <a:rPr lang="ko-KR" altLang="en-US" sz="1200" dirty="0">
                <a:effectLst/>
              </a:rPr>
              <a:t>환희와 슬픔 등을 눈부신 색채로 </a:t>
            </a:r>
            <a:r>
              <a:rPr lang="ko-KR" altLang="en-US" sz="1200" dirty="0" err="1">
                <a:effectLst/>
              </a:rPr>
              <a:t>펼쳐보였다</a:t>
            </a:r>
            <a:r>
              <a:rPr lang="en-US" altLang="ko-KR" sz="1200" dirty="0">
                <a:effectLst/>
              </a:rPr>
              <a:t>. </a:t>
            </a:r>
            <a:endParaRPr lang="ko-KR" altLang="en-US" sz="1200" dirty="0"/>
          </a:p>
        </p:txBody>
      </p:sp>
      <p:sp>
        <p:nvSpPr>
          <p:cNvPr id="7" name="직사각형 6"/>
          <p:cNvSpPr/>
          <p:nvPr/>
        </p:nvSpPr>
        <p:spPr>
          <a:xfrm>
            <a:off x="0" y="3328557"/>
            <a:ext cx="47323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dirty="0" err="1" smtClean="0">
                <a:latin typeface="HY바다L" pitchFamily="18" charset="-127"/>
                <a:ea typeface="HY바다L" pitchFamily="18" charset="-127"/>
              </a:rPr>
              <a:t>가라스노모리</a:t>
            </a:r>
            <a:r>
              <a:rPr lang="en-US" altLang="ko-KR" sz="3200" dirty="0" smtClean="0">
                <a:latin typeface="HY바다L" pitchFamily="18" charset="-127"/>
                <a:ea typeface="HY바다L" pitchFamily="18" charset="-127"/>
              </a:rPr>
              <a:t>(</a:t>
            </a:r>
            <a:r>
              <a:rPr lang="ko-KR" altLang="en-US" sz="3200" dirty="0" smtClean="0">
                <a:latin typeface="HY바다L" pitchFamily="18" charset="-127"/>
                <a:ea typeface="HY바다L" pitchFamily="18" charset="-127"/>
              </a:rPr>
              <a:t>유리의 숲</a:t>
            </a:r>
            <a:r>
              <a:rPr lang="en-US" altLang="ko-KR" sz="3200" dirty="0" smtClean="0">
                <a:latin typeface="HY바다L" pitchFamily="18" charset="-127"/>
                <a:ea typeface="HY바다L" pitchFamily="18" charset="-127"/>
              </a:rPr>
              <a:t>)</a:t>
            </a:r>
            <a:endParaRPr lang="ko-KR" altLang="en-US" sz="3200" dirty="0">
              <a:latin typeface="HY바다L" pitchFamily="18" charset="-127"/>
              <a:ea typeface="HY바다L" pitchFamily="18" charset="-127"/>
            </a:endParaRPr>
          </a:p>
        </p:txBody>
      </p:sp>
      <p:pic>
        <p:nvPicPr>
          <p:cNvPr id="8" name="그림 7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93462" y="4082706"/>
            <a:ext cx="3430800" cy="2289600"/>
          </a:xfrm>
          <a:prstGeom prst="rect">
            <a:avLst/>
          </a:prstGeom>
        </p:spPr>
      </p:pic>
      <p:pic>
        <p:nvPicPr>
          <p:cNvPr id="9" name="그림 8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867252" y="4106769"/>
            <a:ext cx="3430800" cy="2289600"/>
          </a:xfrm>
          <a:prstGeom prst="rect">
            <a:avLst/>
          </a:prstGeom>
        </p:spPr>
      </p:pic>
      <p:pic>
        <p:nvPicPr>
          <p:cNvPr id="10" name="그림 9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566962" y="4082706"/>
            <a:ext cx="3430800" cy="2289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6597" y="6488668"/>
            <a:ext cx="7353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유리예술품들을 볼 수 있는 미술관으로</a:t>
            </a:r>
            <a:r>
              <a:rPr lang="en-US" altLang="ko-KR" dirty="0"/>
              <a:t>, </a:t>
            </a:r>
            <a:r>
              <a:rPr lang="ko-KR" altLang="en-US" dirty="0"/>
              <a:t>유리공예상품들도 살 수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12" name="Picture 4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1400444">
            <a:off x="10240075" y="5036696"/>
            <a:ext cx="2192806" cy="159399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 rot="20925809">
            <a:off x="10273992" y="5630781"/>
            <a:ext cx="1906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입장료 </a:t>
            </a:r>
            <a:r>
              <a:rPr lang="en-US" altLang="ko-KR" sz="1400" dirty="0" smtClean="0"/>
              <a:t>: 2</a:t>
            </a:r>
            <a:r>
              <a:rPr lang="ko-KR" altLang="en-US" sz="1400" dirty="0" smtClean="0"/>
              <a:t>인</a:t>
            </a:r>
            <a:r>
              <a:rPr lang="en-US" altLang="ko-KR" sz="1400" dirty="0" smtClean="0"/>
              <a:t> 18000</a:t>
            </a:r>
            <a:r>
              <a:rPr lang="ko-KR" altLang="en-US" sz="1400" dirty="0" smtClean="0"/>
              <a:t>원</a:t>
            </a:r>
            <a:endParaRPr lang="ko-KR" altLang="en-US" sz="1400" dirty="0"/>
          </a:p>
        </p:txBody>
      </p:sp>
      <p:pic>
        <p:nvPicPr>
          <p:cNvPr id="14" name="Picture 4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1400444">
            <a:off x="5189057" y="59824"/>
            <a:ext cx="2282760" cy="139750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 rot="20956958">
            <a:off x="5317959" y="589548"/>
            <a:ext cx="1946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입장료 </a:t>
            </a:r>
            <a:r>
              <a:rPr lang="en-US" altLang="ko-KR" sz="1400" dirty="0" smtClean="0"/>
              <a:t>: 2</a:t>
            </a:r>
            <a:r>
              <a:rPr lang="ko-KR" altLang="en-US" sz="1400" dirty="0" smtClean="0"/>
              <a:t>인 </a:t>
            </a:r>
            <a:r>
              <a:rPr lang="en-US" altLang="ko-KR" sz="1400" dirty="0" smtClean="0"/>
              <a:t>10,000</a:t>
            </a:r>
            <a:r>
              <a:rPr lang="ko-KR" altLang="en-US" sz="1400" dirty="0" smtClean="0"/>
              <a:t>원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75003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7747627" y="4096012"/>
            <a:ext cx="3430800" cy="2289600"/>
          </a:xfrm>
          <a:prstGeom prst="rect">
            <a:avLst/>
          </a:prstGeom>
        </p:spPr>
      </p:pic>
      <p:pic>
        <p:nvPicPr>
          <p:cNvPr id="10" name="Picture 4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00444">
            <a:off x="8732527" y="1045185"/>
            <a:ext cx="2917865" cy="166324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3295718"/>
            <a:ext cx="3345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>
                <a:latin typeface="HY바다L" pitchFamily="18" charset="-127"/>
                <a:ea typeface="HY바다L" pitchFamily="18" charset="-127"/>
              </a:rPr>
              <a:t>무소엔 </a:t>
            </a:r>
            <a:r>
              <a:rPr lang="ko-KR" altLang="en-US" sz="3200" dirty="0" err="1">
                <a:latin typeface="HY바다L" pitchFamily="18" charset="-127"/>
                <a:ea typeface="HY바다L" pitchFamily="18" charset="-127"/>
              </a:rPr>
              <a:t>료칸</a:t>
            </a:r>
            <a:r>
              <a:rPr lang="ko-KR" altLang="en-US" sz="3200" dirty="0">
                <a:latin typeface="HY바다L" pitchFamily="18" charset="-127"/>
                <a:ea typeface="HY바다L" pitchFamily="18" charset="-127"/>
              </a:rPr>
              <a:t> 온천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68843" y="3306465"/>
            <a:ext cx="6388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온천수는 </a:t>
            </a:r>
            <a:r>
              <a:rPr lang="ko-KR" altLang="en-US" dirty="0" err="1" smtClean="0"/>
              <a:t>알칼리단순천으로</a:t>
            </a:r>
            <a:r>
              <a:rPr lang="ko-KR" altLang="en-US" dirty="0" smtClean="0"/>
              <a:t> 신경통</a:t>
            </a:r>
            <a:r>
              <a:rPr lang="en-US" altLang="ko-KR" dirty="0" smtClean="0"/>
              <a:t>,</a:t>
            </a:r>
            <a:r>
              <a:rPr lang="ko-KR" altLang="en-US" dirty="0" smtClean="0"/>
              <a:t>피로회복에 도움이 </a:t>
            </a:r>
            <a:r>
              <a:rPr lang="ko-KR" altLang="en-US" dirty="0" smtClean="0"/>
              <a:t>된다</a:t>
            </a:r>
            <a:r>
              <a:rPr lang="en-US" altLang="ko-KR" dirty="0" smtClean="0"/>
              <a:t>.</a:t>
            </a:r>
            <a:endParaRPr lang="en-US" altLang="ko-KR" dirty="0" smtClean="0"/>
          </a:p>
          <a:p>
            <a:r>
              <a:rPr lang="ko-KR" altLang="en-US" dirty="0" smtClean="0"/>
              <a:t>노천온천에서 </a:t>
            </a:r>
            <a:r>
              <a:rPr lang="ko-KR" altLang="en-US" dirty="0" err="1" smtClean="0"/>
              <a:t>유후타케와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유후인의</a:t>
            </a:r>
            <a:r>
              <a:rPr lang="ko-KR" altLang="en-US" dirty="0" smtClean="0"/>
              <a:t> 전경이 내려다 보인다</a:t>
            </a:r>
            <a:r>
              <a:rPr lang="en-US" altLang="ko-KR" dirty="0" smtClean="0"/>
              <a:t>.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pic>
        <p:nvPicPr>
          <p:cNvPr id="5" name="그림 4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005806" y="4070216"/>
            <a:ext cx="3430800" cy="2289600"/>
          </a:xfrm>
          <a:prstGeom prst="rect">
            <a:avLst/>
          </a:prstGeom>
        </p:spPr>
      </p:pic>
      <p:pic>
        <p:nvPicPr>
          <p:cNvPr id="6" name="그림 5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05461" y="4083981"/>
            <a:ext cx="3430800" cy="2289600"/>
          </a:xfrm>
          <a:prstGeom prst="rect">
            <a:avLst/>
          </a:prstGeom>
        </p:spPr>
      </p:pic>
      <p:pic>
        <p:nvPicPr>
          <p:cNvPr id="7" name="그림 6" descr="KakaoTalk_20160830_001814710.jpg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05803" y="772027"/>
            <a:ext cx="3430800" cy="228960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0" y="0"/>
            <a:ext cx="29546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3200" dirty="0" smtClean="0">
                <a:latin typeface="HY바다L" pitchFamily="18" charset="-127"/>
                <a:ea typeface="HY바다L" pitchFamily="18" charset="-127"/>
              </a:rPr>
              <a:t>점심</a:t>
            </a:r>
            <a:r>
              <a:rPr lang="en-US" altLang="ko-KR" sz="3200" dirty="0" smtClean="0">
                <a:latin typeface="HY바다L" pitchFamily="18" charset="-127"/>
                <a:ea typeface="HY바다L" pitchFamily="18" charset="-127"/>
              </a:rPr>
              <a:t>(</a:t>
            </a:r>
            <a:r>
              <a:rPr lang="ko-KR" altLang="en-US" sz="3200" dirty="0" err="1" smtClean="0">
                <a:latin typeface="HY바다L" pitchFamily="18" charset="-127"/>
                <a:ea typeface="HY바다L" pitchFamily="18" charset="-127"/>
              </a:rPr>
              <a:t>이나카안</a:t>
            </a:r>
            <a:r>
              <a:rPr lang="en-US" altLang="ko-KR" sz="3200" dirty="0" smtClean="0">
                <a:latin typeface="HY바다L" pitchFamily="18" charset="-127"/>
                <a:ea typeface="HY바다L" pitchFamily="18" charset="-127"/>
              </a:rPr>
              <a:t>)</a:t>
            </a:r>
            <a:endParaRPr lang="ko-KR" altLang="en-US" sz="3200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 rot="20985355">
            <a:off x="8927431" y="1636295"/>
            <a:ext cx="2462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우엉튀김우동 특선 </a:t>
            </a:r>
            <a:r>
              <a:rPr lang="en-US" altLang="ko-KR" sz="1400" dirty="0" smtClean="0"/>
              <a:t>10,300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  <a:p>
            <a:r>
              <a:rPr lang="ko-KR" altLang="en-US" sz="1400" dirty="0" smtClean="0"/>
              <a:t>새우튀김우동 </a:t>
            </a:r>
            <a:r>
              <a:rPr lang="en-US" altLang="ko-KR" sz="1400" dirty="0" smtClean="0"/>
              <a:t>9300</a:t>
            </a:r>
            <a:r>
              <a:rPr lang="ko-KR" altLang="en-US" sz="1400" dirty="0" smtClean="0"/>
              <a:t>원</a:t>
            </a:r>
            <a:endParaRPr lang="en-US" altLang="ko-KR" sz="1400" dirty="0" smtClean="0"/>
          </a:p>
        </p:txBody>
      </p:sp>
      <p:pic>
        <p:nvPicPr>
          <p:cNvPr id="13" name="Picture 4" descr="C:\Users\Alex\AppData\Local\Microsoft\Windows\Temporary Internet Files\Content.IE5\GXHBPBB1\lemmling-Blank-sticky-note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00444">
            <a:off x="9917424" y="5251899"/>
            <a:ext cx="2440041" cy="1536615"/>
          </a:xfrm>
          <a:prstGeom prst="rect">
            <a:avLst/>
          </a:prstGeom>
          <a:noFill/>
        </p:spPr>
      </p:pic>
      <p:pic>
        <p:nvPicPr>
          <p:cNvPr id="5122" name="Picture 2"/>
          <p:cNvPicPr preferRelativeResize="0"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49629" y="757990"/>
            <a:ext cx="3430800" cy="22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 rot="20978206">
            <a:off x="10070431" y="5811250"/>
            <a:ext cx="1906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입장료 </a:t>
            </a:r>
            <a:r>
              <a:rPr lang="en-US" altLang="ko-KR" sz="1400" dirty="0" smtClean="0"/>
              <a:t>: 2</a:t>
            </a:r>
            <a:r>
              <a:rPr lang="ko-KR" altLang="en-US" sz="1400" dirty="0" smtClean="0"/>
              <a:t>인</a:t>
            </a:r>
            <a:r>
              <a:rPr lang="en-US" altLang="ko-KR" sz="1400" dirty="0" smtClean="0"/>
              <a:t> </a:t>
            </a:r>
            <a:r>
              <a:rPr lang="en-US" altLang="ko-KR" sz="1400" dirty="0" smtClean="0"/>
              <a:t>14000</a:t>
            </a:r>
            <a:r>
              <a:rPr lang="ko-KR" altLang="en-US" sz="1400" dirty="0" smtClean="0"/>
              <a:t>원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99928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509799" y="429966"/>
            <a:ext cx="2880000" cy="2160000"/>
          </a:xfrm>
          <a:prstGeom prst="rect">
            <a:avLst/>
          </a:prstGeom>
        </p:spPr>
      </p:pic>
      <p:pic>
        <p:nvPicPr>
          <p:cNvPr id="17" name="그림 16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032000" y="0"/>
            <a:ext cx="2160000" cy="2880000"/>
          </a:xfrm>
          <a:prstGeom prst="rect">
            <a:avLst/>
          </a:prstGeom>
        </p:spPr>
      </p:pic>
      <p:pic>
        <p:nvPicPr>
          <p:cNvPr id="18" name="그림 17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889673" y="4694260"/>
            <a:ext cx="2880000" cy="21600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812380" y="1801689"/>
            <a:ext cx="1976021" cy="1976021"/>
          </a:xfrm>
          <a:prstGeom prst="rect">
            <a:avLst/>
          </a:prstGeom>
        </p:spPr>
      </p:pic>
      <p:pic>
        <p:nvPicPr>
          <p:cNvPr id="16" name="그림 15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1523784"/>
            <a:ext cx="2880000" cy="2160000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4620" y="538363"/>
            <a:ext cx="10515600" cy="447058"/>
          </a:xfrm>
        </p:spPr>
        <p:txBody>
          <a:bodyPr>
            <a:normAutofit lnSpcReduction="10000"/>
          </a:bodyPr>
          <a:lstStyle/>
          <a:p>
            <a:r>
              <a:rPr lang="ko-KR" altLang="en-US" dirty="0" err="1">
                <a:latin typeface="HY엽서M" pitchFamily="18" charset="-127"/>
                <a:ea typeface="HY엽서M" pitchFamily="18" charset="-127"/>
              </a:rPr>
              <a:t>셋째날</a:t>
            </a:r>
            <a:endParaRPr lang="en-US" altLang="ko-KR" dirty="0">
              <a:latin typeface="HY엽서M" pitchFamily="18" charset="-127"/>
              <a:ea typeface="HY엽서M" pitchFamily="18" charset="-127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48910" y="37411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>
                <a:latin typeface="HY바다L" pitchFamily="18" charset="-127"/>
                <a:ea typeface="HY바다L" pitchFamily="18" charset="-127"/>
              </a:rPr>
              <a:t>플로랄빌리지</a:t>
            </a:r>
            <a:endParaRPr lang="ko-KR" altLang="en-US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96816" y="2682469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The </a:t>
            </a:r>
            <a:r>
              <a:rPr lang="en-US" altLang="ko-KR" dirty="0" smtClean="0">
                <a:latin typeface="HY바다L" pitchFamily="18" charset="-127"/>
                <a:ea typeface="HY바다L" pitchFamily="18" charset="-127"/>
              </a:rPr>
              <a:t>Sheep</a:t>
            </a:r>
            <a:endParaRPr lang="ko-KR" altLang="en-US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94401" y="268095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>
                <a:latin typeface="HY바다L" pitchFamily="18" charset="-127"/>
                <a:ea typeface="HY바다L" pitchFamily="18" charset="-127"/>
              </a:rPr>
              <a:t>키티샵</a:t>
            </a:r>
            <a:endParaRPr lang="ko-KR" altLang="en-US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70220" y="290465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>
                <a:latin typeface="HY바다L" pitchFamily="18" charset="-127"/>
                <a:ea typeface="HY바다L" pitchFamily="18" charset="-127"/>
              </a:rPr>
              <a:t>쿠마몬샵</a:t>
            </a:r>
            <a:endParaRPr lang="ko-KR" altLang="en-US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52766" y="41704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latin typeface="HY바다L" pitchFamily="18" charset="-127"/>
                <a:ea typeface="HY바다L" pitchFamily="18" charset="-127"/>
              </a:rPr>
              <a:t>피규어샵</a:t>
            </a:r>
            <a:endParaRPr lang="ko-KR" altLang="en-US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83710" y="4183559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>
                <a:latin typeface="HY바다L" pitchFamily="18" charset="-127"/>
                <a:ea typeface="HY바다L" pitchFamily="18" charset="-127"/>
              </a:rPr>
              <a:t>이누야시키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(</a:t>
            </a:r>
            <a:r>
              <a:rPr lang="ko-KR" altLang="en-US" dirty="0">
                <a:latin typeface="HY바다L" pitchFamily="18" charset="-127"/>
                <a:ea typeface="HY바다L" pitchFamily="18" charset="-127"/>
              </a:rPr>
              <a:t>강아지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)</a:t>
            </a:r>
            <a:endParaRPr lang="ko-KR" altLang="en-US" dirty="0">
              <a:latin typeface="HY바다L" pitchFamily="18" charset="-127"/>
              <a:ea typeface="HY바다L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59210" y="4183559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>
                <a:latin typeface="HY바다L" pitchFamily="18" charset="-127"/>
                <a:ea typeface="HY바다L" pitchFamily="18" charset="-127"/>
              </a:rPr>
              <a:t>네코야시키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(</a:t>
            </a:r>
            <a:r>
              <a:rPr lang="ko-KR" altLang="en-US" dirty="0">
                <a:latin typeface="HY바다L" pitchFamily="18" charset="-127"/>
                <a:ea typeface="HY바다L" pitchFamily="18" charset="-127"/>
              </a:rPr>
              <a:t>고양이</a:t>
            </a:r>
            <a:r>
              <a:rPr lang="en-US" altLang="ko-KR" dirty="0">
                <a:latin typeface="HY바다L" pitchFamily="18" charset="-127"/>
                <a:ea typeface="HY바다L" pitchFamily="18" charset="-127"/>
              </a:rPr>
              <a:t>)</a:t>
            </a:r>
            <a:endParaRPr lang="ko-KR" altLang="en-US" dirty="0">
              <a:latin typeface="HY바다L" pitchFamily="18" charset="-127"/>
              <a:ea typeface="HY바다L" pitchFamily="18" charset="-127"/>
            </a:endParaRP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9905" y="4698000"/>
            <a:ext cx="2880000" cy="2160000"/>
          </a:xfrm>
          <a:prstGeom prst="rect">
            <a:avLst/>
          </a:prstGeom>
        </p:spPr>
      </p:pic>
      <p:pic>
        <p:nvPicPr>
          <p:cNvPr id="23" name="그림 22"/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9090453" y="4721922"/>
            <a:ext cx="2880000" cy="2160000"/>
          </a:xfrm>
          <a:prstGeom prst="rect">
            <a:avLst/>
          </a:prstGeom>
        </p:spPr>
      </p:pic>
      <p:pic>
        <p:nvPicPr>
          <p:cNvPr id="24" name="그림 23"/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817046" y="454255"/>
            <a:ext cx="2880000" cy="2160000"/>
          </a:xfrm>
          <a:prstGeom prst="rect">
            <a:avLst/>
          </a:prstGeom>
        </p:spPr>
      </p:pic>
      <p:pic>
        <p:nvPicPr>
          <p:cNvPr id="6146" name="Picture 2" descr="C:\Users\Alex\AppData\Local\Microsoft\Windows\Temporary Internet Files\Content.IE5\0O8V633G\eacousineau-Woman-Jogging[1]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28279" y="3115038"/>
            <a:ext cx="673500" cy="828498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xmlns="" val="3738905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7065E-7 3.33333E-6 C 0.00234 -0.04213 0.00625 -0.0838 0.01576 -0.12269 C 0.0181 -0.13241 0.01954 -0.14167 0.02279 -0.15093 C 0.02579 -0.16806 0.03256 -0.18426 0.03751 -0.2 C 0.04051 -0.20972 0.04324 -0.22361 0.04845 -0.22963 C 0.05015 -0.23958 0.04884 -0.2338 0.05432 -0.24722 C 0.06109 -0.26366 0.07164 -0.28588 0.08297 -0.2912 C 0.09378 -0.3037 0.10694 -0.30741 0.11945 -0.31042 C 0.13651 -0.31435 0.15214 -0.31736 0.16986 -0.31736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529E-6 2.59259E-6 C 0.00209 0.01088 0.00978 0.01667 0.01577 0.01945 C 0.03166 0.03796 0.05302 0.03727 0.07113 0.03866 C 0.09796 0.0375 0.11047 0.03773 0.13235 0.03171 C 0.13912 0.02755 0.14629 0.02708 0.15306 0.02292 C 0.15827 0.01968 0.16361 0.0169 0.16882 0.01412 C 0.17247 0.00995 0.1756 0.00718 0.17976 0.00532 C 0.18107 0.00347 0.18237 0.00162 0.18367 2.59259E-6 C 0.18563 -0.00231 0.18953 -0.00694 0.18953 -0.00694 C 0.19018 -0.0088 0.19071 -0.01088 0.19162 -0.01227 C 0.19344 -0.01505 0.19748 -0.01921 0.19748 -0.01921 C 0.20008 -0.02639 0.20425 -0.03194 0.20829 -0.0368 C 0.21142 -0.04491 0.21285 -0.05093 0.21728 -0.05602 C 0.22288 -0.0713 0.21624 -0.05185 0.22014 -0.06667 C 0.22158 -0.07199 0.22431 -0.07569 0.22614 -0.08055 C 0.22783 -0.09051 0.2307 -0.0875 0.23604 -0.08588 C 0.2363 -0.08426 0.23747 -0.07708 0.23799 -0.07546 C 0.23916 -0.07176 0.24112 -0.06875 0.2419 -0.06481 C 0.24229 -0.06296 0.24229 -0.06111 0.24294 -0.05949 C 0.24554 -0.05255 0.25128 -0.04745 0.25479 -0.04213 C 0.25857 -0.03634 0.26183 -0.03102 0.26665 -0.02801 C 0.27068 -0.02037 0.27759 -0.01065 0.28332 -0.00694 C 0.28814 0.00116 0.29452 0.00509 0.30012 0.01065 C 0.30885 0.01921 0.3194 0.0338 0.32982 0.03519 C 0.33738 0.03611 0.34493 0.03634 0.35249 0.03681 C 0.38362 0.03449 0.41319 0.02315 0.44328 0.01065 C 0.44653 0.00695 0.44953 0.00394 0.45318 0.00185 C 0.45774 -0.00347 0.46269 -0.00764 0.46803 -0.01042 C 0.47128 -0.01435 0.47441 -0.01458 0.4778 -0.01759 C 0.48301 -0.02222 0.48809 -0.02847 0.49173 -0.0368 C 0.4946 -0.04329 0.49695 -0.05093 0.49955 -0.05787 C 0.50893 -0.08333 0.49681 -0.05949 0.50346 -0.07199 C 0.50385 -0.07361 0.50398 -0.07546 0.5045 -0.07708 C 0.50502 -0.07893 0.50593 -0.08055 0.50645 -0.08241 C 0.50958 -0.09514 0.50606 -0.09143 0.5114 -0.09468 C 0.52169 -0.06667 0.50671 -0.03634 0.51935 -0.00694 C 0.52169 0.00648 0.53407 0.01273 0.54097 0.01574 C 0.54449 0.01736 0.54736 0.02107 0.55087 0.02292 C 0.56247 0.0287 0.57445 0.03241 0.58643 0.03519 C 0.59425 0.03935 0.60311 0.03935 0.61118 0.04051 C 0.62825 0.03843 0.64544 0.03843 0.6625 0.03519 C 0.67214 0.03333 0.68139 0.02894 0.69103 0.02639 C 0.69299 0.02407 0.69533 0.02245 0.69702 0.01945 C 0.70184 0.01042 0.70471 -0.00162 0.70979 -0.01042 C 0.71396 -0.01759 0.71852 -0.02407 0.72268 -0.03148 C 0.72451 -0.03472 0.72581 -0.03889 0.72763 -0.04213 C 0.72881 -0.04884 0.72972 -0.05046 0.7335 -0.05255 C 0.72907 -0.04028 0.7163 -0.04329 0.70888 -0.04213 C 0.69741 -0.03796 0.68647 -0.03171 0.67527 -0.02616 C 0.66758 -0.02245 0.65964 -0.01643 0.65156 -0.01574 C 0.63906 -0.01458 0.62655 -0.01458 0.61405 -0.01389 C 0.60415 -0.01065 0.59438 -0.0081 0.58448 -0.00532 C 0.5527 -0.00648 0.52222 -0.00509 0.49069 -0.00162 C 0.46907 0.00347 0.42556 0.00532 0.42556 0.00532 C 0.40394 0.01343 0.38127 0.01204 0.35939 0.01574 C 0.34506 0.02107 0.32956 0.02269 0.31497 0.02454 C 0.29622 0.03333 0.27824 0.04005 0.2587 0.04213 C 0.23916 0.0463 0.22014 0.05833 0.20139 0.06852 C 0.19566 0.07153 0.19031 0.07662 0.18458 0.07894 C 0.17794 0.08495 0.17195 0.08611 0.16491 0.08958 C 0.15632 0.09398 0.14798 0.09838 0.13925 0.10185 C 0.13274 0.1044 0.12896 0.10764 0.12349 0.11412 C 0.12258 0.11505 0.12154 0.11528 0.1205 0.11574 C 0.11945 0.11644 0.11646 0.11759 0.1175 0.11759 C 0.12297 0.11759 0.12766 0.11273 0.13235 0.1088 C 0.136 0.10556 0.1403 0.10417 0.1442 0.10185 C 0.14811 0.09954 0.15215 0.09699 0.15606 0.09468 C 0.15697 0.09421 0.15892 0.09306 0.15892 0.09306 C 0.16218 0.0875 0.16596 0.08773 0.16986 0.08426 C 0.18015 0.075 0.19136 0.06574 0.20243 0.05972 C 0.21011 0.05093 0.21923 0.04282 0.22809 0.03866 C 0.23148 0.03472 0.23395 0.03333 0.23799 0.03171 C 0.24568 0.02431 0.25414 0.02338 0.26261 0.02107 C 0.27381 0.01806 0.27824 0.01551 0.29127 0.01412 C 0.30038 0.01528 0.30898 0.01736 0.31797 0.01945 C 0.32448 0.02315 0.33243 0.02431 0.33868 0.02986 C 0.34493 0.03542 0.35158 0.04074 0.35835 0.04398 C 0.36213 0.04838 0.36603 0.05347 0.3702 0.05625 C 0.38049 0.07361 0.36695 0.05208 0.37619 0.0632 C 0.37737 0.06458 0.37802 0.0669 0.37919 0.06852 C 0.38101 0.07107 0.38505 0.07546 0.38505 0.07546 C 0.38844 0.08472 0.39248 0.09398 0.39691 0.10185 C 0.39808 0.10764 0.40186 0.11759 0.40186 0.11759 C 0.40212 0.11945 0.40173 0.12222 0.40277 0.12292 C 0.40355 0.12338 0.40837 0.11181 0.40876 0.11065 C 0.4098 0.1044 0.41176 0.10185 0.41371 0.09653 C 0.41462 0.09097 0.41514 0.08403 0.41671 0.07894 C 0.42153 0.06343 0.41853 0.07245 0.42361 0.06505 C 0.42608 0.06157 0.42543 0.06065 0.42752 0.05625 C 0.4309 0.04907 0.42973 0.05255 0.43338 0.04745 C 0.43807 0.04097 0.44145 0.03357 0.44719 0.02986 C 0.45057 0.02431 0.45761 0.01829 0.46204 0.01574 C 0.46503 0.01412 0.47089 0.01065 0.47089 0.01065 C 0.4761 0.00208 0.49265 -0.00486 0.49955 -0.00694 C 0.50216 -0.00764 0.50489 -0.00787 0.5075 -0.0088 C 0.51049 -0.00972 0.51635 -0.01227 0.51635 -0.01227 C 0.5355 -0.01157 0.55452 -0.01157 0.57367 -0.01042 C 0.57888 -0.01018 0.58552 -0.00463 0.59034 -0.00162 C 0.59829 0.00347 0.60701 0.00787 0.61509 0.01227 C 0.62395 0.02245 0.63554 0.02083 0.64466 0.02986 C 0.64674 0.03195 0.64896 0.0338 0.65065 0.03681 C 0.6513 0.03796 0.65182 0.03958 0.6526 0.04051 C 0.65443 0.04306 0.65847 0.04745 0.65847 0.04745 C 0.65977 0.0544 0.66146 0.05787 0.66446 0.0632 C 0.66706 0.07801 0.66342 0.05995 0.66745 0.07199 C 0.66928 0.07708 0.66889 0.08148 0.67136 0.08611 C 0.6724 0.0919 0.67397 0.09398 0.67631 0.09838 C 0.67879 0.11204 0.67527 0.09537 0.67931 0.10718 C 0.67983 0.1088 0.67957 0.11111 0.68022 0.11227 C 0.681 0.11366 0.68217 0.11343 0.68322 0.11412 C 0.68452 0.10695 0.68751 0.10093 0.69103 0.09653 C 0.69312 0.08588 0.69051 0.09583 0.69507 0.08773 C 0.69585 0.08634 0.69624 0.0838 0.69702 0.08241 C 0.69976 0.07755 0.70432 0.07685 0.70783 0.07546 C 0.72672 0.05347 0.7572 0.0537 0.77896 0.05093 C 0.78612 0.04676 0.78286 0.04838 0.78886 0.0456 C 0.8024 0.0463 0.81582 0.0463 0.82937 0.04745 C 0.83458 0.04792 0.83992 0.05278 0.84513 0.05278 " pathEditMode="relative" ptsTypes="fffffffffffffffffffffffffffffffffffffffffffffffffffffffffffffffffffffffffffffffffffffffffffffffffffffffffffffffffffffA">
                                      <p:cBhvr>
                                        <p:cTn id="10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</TotalTime>
  <Words>569</Words>
  <Application>Microsoft Office PowerPoint</Application>
  <PresentationFormat>사용자 지정</PresentationFormat>
  <Paragraphs>100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일본여행 계획 세우기</vt:lpstr>
      <vt:lpstr>슬라이드 2</vt:lpstr>
      <vt:lpstr>기간: 2016년 9월 12일~14일 2박 3일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유후인 거리의 간식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일본여행 계획세우기</dc:title>
  <dc:creator>KIM</dc:creator>
  <cp:lastModifiedBy>Alex</cp:lastModifiedBy>
  <cp:revision>49</cp:revision>
  <dcterms:created xsi:type="dcterms:W3CDTF">2016-08-24T09:54:50Z</dcterms:created>
  <dcterms:modified xsi:type="dcterms:W3CDTF">2016-08-29T17:34:39Z</dcterms:modified>
</cp:coreProperties>
</file>